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08" r:id="rId1"/>
  </p:sldMasterIdLst>
  <p:notesMasterIdLst>
    <p:notesMasterId r:id="rId52"/>
  </p:notesMasterIdLst>
  <p:handoutMasterIdLst>
    <p:handoutMasterId r:id="rId53"/>
  </p:handoutMasterIdLst>
  <p:sldIdLst>
    <p:sldId id="303" r:id="rId2"/>
    <p:sldId id="365" r:id="rId3"/>
    <p:sldId id="435" r:id="rId4"/>
    <p:sldId id="389" r:id="rId5"/>
    <p:sldId id="392" r:id="rId6"/>
    <p:sldId id="393" r:id="rId7"/>
    <p:sldId id="390" r:id="rId8"/>
    <p:sldId id="436" r:id="rId9"/>
    <p:sldId id="391" r:id="rId10"/>
    <p:sldId id="401" r:id="rId11"/>
    <p:sldId id="394" r:id="rId12"/>
    <p:sldId id="395" r:id="rId13"/>
    <p:sldId id="438" r:id="rId14"/>
    <p:sldId id="426" r:id="rId15"/>
    <p:sldId id="416" r:id="rId16"/>
    <p:sldId id="431" r:id="rId17"/>
    <p:sldId id="428" r:id="rId18"/>
    <p:sldId id="430" r:id="rId19"/>
    <p:sldId id="420" r:id="rId20"/>
    <p:sldId id="421" r:id="rId21"/>
    <p:sldId id="404" r:id="rId22"/>
    <p:sldId id="405" r:id="rId23"/>
    <p:sldId id="444" r:id="rId24"/>
    <p:sldId id="411" r:id="rId25"/>
    <p:sldId id="417" r:id="rId26"/>
    <p:sldId id="424" r:id="rId27"/>
    <p:sldId id="397" r:id="rId28"/>
    <p:sldId id="402" r:id="rId29"/>
    <p:sldId id="403" r:id="rId30"/>
    <p:sldId id="422" r:id="rId31"/>
    <p:sldId id="437" r:id="rId32"/>
    <p:sldId id="412" r:id="rId33"/>
    <p:sldId id="439" r:id="rId34"/>
    <p:sldId id="407" r:id="rId35"/>
    <p:sldId id="409" r:id="rId36"/>
    <p:sldId id="434" r:id="rId37"/>
    <p:sldId id="410" r:id="rId38"/>
    <p:sldId id="408" r:id="rId39"/>
    <p:sldId id="440" r:id="rId40"/>
    <p:sldId id="433" r:id="rId41"/>
    <p:sldId id="406" r:id="rId42"/>
    <p:sldId id="442" r:id="rId43"/>
    <p:sldId id="443" r:id="rId44"/>
    <p:sldId id="441" r:id="rId45"/>
    <p:sldId id="398" r:id="rId46"/>
    <p:sldId id="399" r:id="rId47"/>
    <p:sldId id="425" r:id="rId48"/>
    <p:sldId id="413" r:id="rId49"/>
    <p:sldId id="423" r:id="rId50"/>
    <p:sldId id="388" r:id="rId51"/>
  </p:sldIdLst>
  <p:sldSz cx="13004800" cy="9753600"/>
  <p:notesSz cx="6819900" cy="9931400"/>
  <p:embeddedFontLst>
    <p:embeddedFont>
      <p:font typeface="Arial Black" panose="020B0A04020102020204" pitchFamily="34" charset="0"/>
      <p:bold r:id="rId54"/>
    </p:embeddedFont>
    <p:embeddedFont>
      <p:font typeface="Arial Narrow" panose="020B0606020202030204" pitchFamily="34" charset="0"/>
      <p:regular r:id="rId55"/>
      <p:bold r:id="rId56"/>
      <p:italic r:id="rId57"/>
      <p:boldItalic r:id="rId58"/>
    </p:embeddedFont>
    <p:embeddedFont>
      <p:font typeface="Calibri" panose="020F0502020204030204" pitchFamily="34" charset="0"/>
      <p:regular r:id="rId59"/>
      <p:bold r:id="rId60"/>
      <p:italic r:id="rId61"/>
      <p:boldItalic r:id="rId62"/>
    </p:embeddedFont>
    <p:embeddedFont>
      <p:font typeface="Cambria Math" panose="02040503050406030204" pitchFamily="18" charset="0"/>
      <p:regular r:id="rId63"/>
    </p:embeddedFont>
    <p:embeddedFont>
      <p:font typeface="Droid Sans Mono" panose="020B0609030804020204" pitchFamily="49" charset="0"/>
      <p:regular r:id="rId64"/>
    </p:embeddedFont>
    <p:embeddedFont>
      <p:font typeface="Eurostile" panose="020B0504020202050204" pitchFamily="34" charset="0"/>
      <p:regular r:id="rId65"/>
    </p:embeddedFont>
    <p:embeddedFont>
      <p:font typeface="Wingdings 3" panose="05040102010807070707" pitchFamily="18" charset="2"/>
      <p:regular r:id="rId66"/>
    </p:embeddedFont>
  </p:embeddedFontLst>
  <p:defaultTextStyle>
    <a:defPPr>
      <a:defRPr lang="de-DE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649288" indent="-192088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2pPr>
    <a:lvl3pPr marL="1300163" indent="-385763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3pPr>
    <a:lvl4pPr marL="1949450" indent="-57785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4pPr>
    <a:lvl5pPr marL="2600325" indent="-771525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3213">
          <p15:clr>
            <a:srgbClr val="A4A3A4"/>
          </p15:clr>
        </p15:guide>
        <p15:guide id="2" orient="horz" pos="865">
          <p15:clr>
            <a:srgbClr val="A4A3A4"/>
          </p15:clr>
        </p15:guide>
        <p15:guide id="3" orient="horz" pos="387">
          <p15:clr>
            <a:srgbClr val="A4A3A4"/>
          </p15:clr>
        </p15:guide>
        <p15:guide id="4" pos="4096">
          <p15:clr>
            <a:srgbClr val="A4A3A4"/>
          </p15:clr>
        </p15:guide>
        <p15:guide id="5" pos="307">
          <p15:clr>
            <a:srgbClr val="A4A3A4"/>
          </p15:clr>
        </p15:guide>
        <p15:guide id="6" pos="788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8">
          <p15:clr>
            <a:srgbClr val="A4A3A4"/>
          </p15:clr>
        </p15:guide>
        <p15:guide id="2" pos="2149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CC33"/>
    <a:srgbClr val="C2E49C"/>
    <a:srgbClr val="559B7A"/>
    <a:srgbClr val="707174"/>
    <a:srgbClr val="DB6207"/>
    <a:srgbClr val="FF9999"/>
    <a:srgbClr val="F9AB55"/>
    <a:srgbClr val="4753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415" autoAdjust="0"/>
    <p:restoredTop sz="84970" autoAdjust="0"/>
  </p:normalViewPr>
  <p:slideViewPr>
    <p:cSldViewPr snapToGrid="0">
      <p:cViewPr varScale="1">
        <p:scale>
          <a:sx n="81" d="100"/>
          <a:sy n="81" d="100"/>
        </p:scale>
        <p:origin x="528" y="90"/>
      </p:cViewPr>
      <p:guideLst>
        <p:guide orient="horz" pos="3213"/>
        <p:guide orient="horz" pos="865"/>
        <p:guide orient="horz" pos="387"/>
        <p:guide pos="4096"/>
        <p:guide pos="307"/>
        <p:guide pos="7885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notesViewPr>
    <p:cSldViewPr snapToGrid="0">
      <p:cViewPr varScale="1">
        <p:scale>
          <a:sx n="72" d="100"/>
          <a:sy n="72" d="100"/>
        </p:scale>
        <p:origin x="-3258" y="-114"/>
      </p:cViewPr>
      <p:guideLst>
        <p:guide orient="horz" pos="3128"/>
        <p:guide pos="2149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2.fntdata"/><Relationship Id="rId63" Type="http://schemas.openxmlformats.org/officeDocument/2006/relationships/font" Target="fonts/font10.fntdata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handoutMaster" Target="handoutMasters/handoutMaster1.xml"/><Relationship Id="rId58" Type="http://schemas.openxmlformats.org/officeDocument/2006/relationships/font" Target="fonts/font5.fntdata"/><Relationship Id="rId66" Type="http://schemas.openxmlformats.org/officeDocument/2006/relationships/font" Target="fonts/font1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4.fntdata"/><Relationship Id="rId61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60" Type="http://schemas.openxmlformats.org/officeDocument/2006/relationships/font" Target="fonts/font7.fntdata"/><Relationship Id="rId65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3.fntdata"/><Relationship Id="rId64" Type="http://schemas.openxmlformats.org/officeDocument/2006/relationships/font" Target="fonts/font11.fntdata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6.fntdata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.fntdata"/><Relationship Id="rId62" Type="http://schemas.openxmlformats.org/officeDocument/2006/relationships/font" Target="fonts/font9.fntdata"/><Relationship Id="rId7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55925" cy="49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32" tIns="45717" rIns="91432" bIns="45717" numCol="1" anchor="t" anchorCtr="0" compatLnSpc="1">
            <a:prstTxWarp prst="textNoShape">
              <a:avLst/>
            </a:prstTxWarp>
          </a:bodyPr>
          <a:lstStyle>
            <a:lvl1pPr defTabSz="912813" eaLnBrk="1" hangingPunct="1">
              <a:defRPr sz="1200" smtClean="0"/>
            </a:lvl1pPr>
          </a:lstStyle>
          <a:p>
            <a:pPr>
              <a:defRPr/>
            </a:pPr>
            <a:endParaRPr lang="en-US" alt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 bwMode="auto">
          <a:xfrm>
            <a:off x="3862388" y="0"/>
            <a:ext cx="2955925" cy="49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32" tIns="45717" rIns="91432" bIns="45717" numCol="1" anchor="t" anchorCtr="0" compatLnSpc="1">
            <a:prstTxWarp prst="textNoShape">
              <a:avLst/>
            </a:prstTxWarp>
          </a:bodyPr>
          <a:lstStyle>
            <a:lvl1pPr algn="r" defTabSz="912813" eaLnBrk="1" hangingPunct="1">
              <a:defRPr sz="1200" smtClean="0"/>
            </a:lvl1pPr>
          </a:lstStyle>
          <a:p>
            <a:pPr>
              <a:defRPr/>
            </a:pPr>
            <a:fld id="{8799D890-3B36-4C31-9BB9-B993097FAF11}" type="datetimeFigureOut">
              <a:rPr lang="en-US" altLang="de-DE"/>
              <a:pPr>
                <a:defRPr/>
              </a:pPr>
              <a:t>5/17/2021</a:t>
            </a:fld>
            <a:endParaRPr lang="en-US" alt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 bwMode="auto">
          <a:xfrm>
            <a:off x="0" y="9432925"/>
            <a:ext cx="2955925" cy="49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32" tIns="45717" rIns="91432" bIns="45717" numCol="1" anchor="b" anchorCtr="0" compatLnSpc="1">
            <a:prstTxWarp prst="textNoShape">
              <a:avLst/>
            </a:prstTxWarp>
          </a:bodyPr>
          <a:lstStyle>
            <a:lvl1pPr defTabSz="912813" eaLnBrk="1" hangingPunct="1">
              <a:defRPr sz="1200" smtClean="0"/>
            </a:lvl1pPr>
          </a:lstStyle>
          <a:p>
            <a:pPr>
              <a:defRPr/>
            </a:pPr>
            <a:endParaRPr lang="en-US" alt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 bwMode="auto">
          <a:xfrm>
            <a:off x="3862388" y="9432925"/>
            <a:ext cx="2955925" cy="49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32" tIns="45717" rIns="91432" bIns="45717" numCol="1" anchor="b" anchorCtr="0" compatLnSpc="1">
            <a:prstTxWarp prst="textNoShape">
              <a:avLst/>
            </a:prstTxWarp>
          </a:bodyPr>
          <a:lstStyle>
            <a:lvl1pPr algn="r" defTabSz="912813" eaLnBrk="1" hangingPunct="1">
              <a:defRPr sz="1200" smtClean="0"/>
            </a:lvl1pPr>
          </a:lstStyle>
          <a:p>
            <a:pPr>
              <a:defRPr/>
            </a:pPr>
            <a:fld id="{ED1B2887-94E9-4D40-B943-231BD1957567}" type="slidenum">
              <a:rPr lang="en-US" altLang="de-DE"/>
              <a:pPr>
                <a:defRPr/>
              </a:pPr>
              <a:t>‹Nr.›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420775386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55925" cy="49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3170" tIns="46585" rIns="93170" bIns="46585" numCol="1" anchor="t" anchorCtr="0" compatLnSpc="1">
            <a:prstTxWarp prst="textNoShape">
              <a:avLst/>
            </a:prstTxWarp>
          </a:bodyPr>
          <a:lstStyle>
            <a:lvl1pPr defTabSz="912813" eaLnBrk="1" hangingPunct="1">
              <a:defRPr sz="1200" smtClean="0"/>
            </a:lvl1pPr>
          </a:lstStyle>
          <a:p>
            <a:pPr>
              <a:defRPr/>
            </a:pPr>
            <a:endParaRPr lang="de-DE" altLang="de-DE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62388" y="0"/>
            <a:ext cx="2955925" cy="49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3170" tIns="46585" rIns="93170" bIns="46585" numCol="1" anchor="t" anchorCtr="0" compatLnSpc="1">
            <a:prstTxWarp prst="textNoShape">
              <a:avLst/>
            </a:prstTxWarp>
          </a:bodyPr>
          <a:lstStyle>
            <a:lvl1pPr algn="r" defTabSz="912813" eaLnBrk="1" hangingPunct="1">
              <a:defRPr sz="1200" smtClean="0"/>
            </a:lvl1pPr>
          </a:lstStyle>
          <a:p>
            <a:pPr>
              <a:defRPr/>
            </a:pPr>
            <a:endParaRPr lang="de-DE" altLang="de-DE"/>
          </a:p>
        </p:txBody>
      </p:sp>
      <p:sp>
        <p:nvSpPr>
          <p:cNvPr id="2560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27100" y="744538"/>
            <a:ext cx="4965700" cy="37242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2625" y="4718050"/>
            <a:ext cx="5454650" cy="4468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3170" tIns="46585" rIns="93170" bIns="4658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/>
              <a:t>Textmasterformate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32925"/>
            <a:ext cx="2955925" cy="49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3170" tIns="46585" rIns="93170" bIns="46585" numCol="1" anchor="b" anchorCtr="0" compatLnSpc="1">
            <a:prstTxWarp prst="textNoShape">
              <a:avLst/>
            </a:prstTxWarp>
          </a:bodyPr>
          <a:lstStyle>
            <a:lvl1pPr defTabSz="912813" eaLnBrk="1" hangingPunct="1">
              <a:defRPr sz="1200" smtClean="0"/>
            </a:lvl1pPr>
          </a:lstStyle>
          <a:p>
            <a:pPr>
              <a:defRPr/>
            </a:pPr>
            <a:endParaRPr lang="de-DE" altLang="de-DE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62388" y="9432925"/>
            <a:ext cx="2955925" cy="49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3170" tIns="46585" rIns="93170" bIns="46585" numCol="1" anchor="b" anchorCtr="0" compatLnSpc="1">
            <a:prstTxWarp prst="textNoShape">
              <a:avLst/>
            </a:prstTxWarp>
          </a:bodyPr>
          <a:lstStyle>
            <a:lvl1pPr algn="r" defTabSz="912813" eaLnBrk="1" hangingPunct="1">
              <a:defRPr sz="1200" smtClean="0"/>
            </a:lvl1pPr>
          </a:lstStyle>
          <a:p>
            <a:pPr>
              <a:defRPr/>
            </a:pPr>
            <a:fld id="{D47ADC95-7A91-4A3B-88CF-853D915EFCC5}" type="slidenum">
              <a:rPr lang="de-DE" altLang="de-DE"/>
              <a:pPr>
                <a:defRPr/>
              </a:pPr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93845018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700" kern="1200">
        <a:solidFill>
          <a:schemeClr val="tx1"/>
        </a:solidFill>
        <a:latin typeface="Arial" charset="0"/>
        <a:ea typeface="+mn-ea"/>
        <a:cs typeface="+mn-cs"/>
      </a:defRPr>
    </a:lvl1pPr>
    <a:lvl2pPr marL="649288" algn="l" rtl="0" eaLnBrk="0" fontAlgn="base" hangingPunct="0">
      <a:spcBef>
        <a:spcPct val="30000"/>
      </a:spcBef>
      <a:spcAft>
        <a:spcPct val="0"/>
      </a:spcAft>
      <a:defRPr sz="1700" kern="1200">
        <a:solidFill>
          <a:schemeClr val="tx1"/>
        </a:solidFill>
        <a:latin typeface="Arial" charset="0"/>
        <a:ea typeface="+mn-ea"/>
        <a:cs typeface="+mn-cs"/>
      </a:defRPr>
    </a:lvl2pPr>
    <a:lvl3pPr marL="1300163" algn="l" rtl="0" eaLnBrk="0" fontAlgn="base" hangingPunct="0">
      <a:spcBef>
        <a:spcPct val="30000"/>
      </a:spcBef>
      <a:spcAft>
        <a:spcPct val="0"/>
      </a:spcAft>
      <a:defRPr sz="1700" kern="1200">
        <a:solidFill>
          <a:schemeClr val="tx1"/>
        </a:solidFill>
        <a:latin typeface="Arial" charset="0"/>
        <a:ea typeface="+mn-ea"/>
        <a:cs typeface="+mn-cs"/>
      </a:defRPr>
    </a:lvl3pPr>
    <a:lvl4pPr marL="1949450" algn="l" rtl="0" eaLnBrk="0" fontAlgn="base" hangingPunct="0">
      <a:spcBef>
        <a:spcPct val="30000"/>
      </a:spcBef>
      <a:spcAft>
        <a:spcPct val="0"/>
      </a:spcAft>
      <a:defRPr sz="1700" kern="1200">
        <a:solidFill>
          <a:schemeClr val="tx1"/>
        </a:solidFill>
        <a:latin typeface="Arial" charset="0"/>
        <a:ea typeface="+mn-ea"/>
        <a:cs typeface="+mn-cs"/>
      </a:defRPr>
    </a:lvl4pPr>
    <a:lvl5pPr marL="2600325" algn="l" rtl="0" eaLnBrk="0" fontAlgn="base" hangingPunct="0">
      <a:spcBef>
        <a:spcPct val="30000"/>
      </a:spcBef>
      <a:spcAft>
        <a:spcPct val="0"/>
      </a:spcAft>
      <a:defRPr sz="1700" kern="1200">
        <a:solidFill>
          <a:schemeClr val="tx1"/>
        </a:solidFill>
        <a:latin typeface="Arial" charset="0"/>
        <a:ea typeface="+mn-ea"/>
        <a:cs typeface="+mn-cs"/>
      </a:defRPr>
    </a:lvl5pPr>
    <a:lvl6pPr marL="3251149" algn="l" defTabSz="130046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6pPr>
    <a:lvl7pPr marL="3901379" algn="l" defTabSz="130046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7pPr>
    <a:lvl8pPr marL="4551609" algn="l" defTabSz="130046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8pPr>
    <a:lvl9pPr marL="5201839" algn="l" defTabSz="130046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147" name="Notizenplatzhalt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de-DE" altLang="en-US">
                <a:latin typeface="Arial" panose="020B0604020202020204" pitchFamily="34" charset="0"/>
              </a:rPr>
              <a:t>+</a:t>
            </a: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2" name="Datumsplatzhalter 1"/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fld id="{CE70CB38-6B3F-44F2-A43B-4BAFB7FF6495}" type="datetime1">
              <a:rPr lang="de-DE"/>
              <a:pPr>
                <a:defRPr/>
              </a:pPr>
              <a:t>17.05.2021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385576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209525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715359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937999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71664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096662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741429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741429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951309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9513096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011427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259771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8215430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7358990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735899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4864547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0125714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403108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7358990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5511815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7471422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350110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405517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8215430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192603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7141013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5959248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0075405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8287410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0075405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5334854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9248719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341510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4482267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1396230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0372647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055100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8234739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6535198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3949661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6675496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6675496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414084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41408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9836720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027445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267489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546584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307386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209525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\\smbsrv.validas\intranet\Validas\CorporateIdentity\ValidasLogos\vlogo300w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12600" y="215900"/>
            <a:ext cx="781050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Box 8"/>
          <p:cNvSpPr txBox="1">
            <a:spLocks noChangeArrowheads="1"/>
          </p:cNvSpPr>
          <p:nvPr/>
        </p:nvSpPr>
        <p:spPr bwMode="auto">
          <a:xfrm>
            <a:off x="9737725" y="9193213"/>
            <a:ext cx="2779713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30046" tIns="65023" rIns="130046" bIns="65023">
            <a:spAutoFit/>
          </a:bodyPr>
          <a:lstStyle>
            <a:lvl1pPr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defTabSz="13001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defTabSz="13001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defTabSz="13001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defTabSz="13001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 eaLnBrk="1" hangingPunct="1">
              <a:defRPr/>
            </a:pPr>
            <a:r>
              <a:rPr lang="de-DE" altLang="de-DE" sz="1400" b="1">
                <a:solidFill>
                  <a:schemeClr val="bg2"/>
                </a:solidFill>
                <a:latin typeface="Calibri" pitchFamily="34" charset="0"/>
              </a:rPr>
              <a:t>Seite </a:t>
            </a:r>
            <a:fld id="{6C47C05D-7D50-4E6E-A68E-6ABAD0E2B528}" type="slidenum">
              <a:rPr lang="de-DE" altLang="de-DE" sz="1400" b="1" smtClean="0">
                <a:solidFill>
                  <a:schemeClr val="bg2"/>
                </a:solidFill>
                <a:latin typeface="Calibri" pitchFamily="34" charset="0"/>
              </a:rPr>
              <a:pPr algn="r" eaLnBrk="1" hangingPunct="1">
                <a:defRPr/>
              </a:pPr>
              <a:t>‹Nr.›</a:t>
            </a:fld>
            <a:endParaRPr lang="de-DE" altLang="de-DE" sz="1400" b="1">
              <a:solidFill>
                <a:schemeClr val="bg2"/>
              </a:solidFill>
              <a:latin typeface="Calibri" pitchFamily="34" charset="0"/>
            </a:endParaRPr>
          </a:p>
        </p:txBody>
      </p:sp>
      <p:sp>
        <p:nvSpPr>
          <p:cNvPr id="6" name="Rechteck 5"/>
          <p:cNvSpPr>
            <a:spLocks noChangeArrowheads="1"/>
          </p:cNvSpPr>
          <p:nvPr/>
        </p:nvSpPr>
        <p:spPr bwMode="auto">
          <a:xfrm>
            <a:off x="487363" y="9193213"/>
            <a:ext cx="10541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30046" tIns="65023" rIns="130046" bIns="65023">
            <a:spAutoFit/>
          </a:bodyPr>
          <a:lstStyle>
            <a:lvl1pPr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defTabSz="13001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defTabSz="13001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defTabSz="13001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defTabSz="13001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>
              <a:defRPr/>
            </a:pPr>
            <a:r>
              <a:rPr lang="de-DE" altLang="en-US" sz="1400" b="1">
                <a:solidFill>
                  <a:schemeClr val="bg2"/>
                </a:solidFill>
                <a:latin typeface="Calibri" pitchFamily="34" charset="0"/>
              </a:rPr>
              <a:t>Validas AG</a:t>
            </a:r>
            <a:endParaRPr lang="de-DE" altLang="en-US" sz="1400">
              <a:solidFill>
                <a:schemeClr val="bg2"/>
              </a:solidFill>
              <a:latin typeface="Calibri" pitchFamily="34" charset="0"/>
            </a:endParaRPr>
          </a:p>
        </p:txBody>
      </p:sp>
      <p:sp>
        <p:nvSpPr>
          <p:cNvPr id="8" name="Titel 1"/>
          <p:cNvSpPr>
            <a:spLocks noGrp="1"/>
          </p:cNvSpPr>
          <p:nvPr>
            <p:ph type="title"/>
          </p:nvPr>
        </p:nvSpPr>
        <p:spPr>
          <a:xfrm>
            <a:off x="492196" y="7202312"/>
            <a:ext cx="11054080" cy="1937173"/>
          </a:xfrm>
          <a:prstGeom prst="rect">
            <a:avLst/>
          </a:prstGeom>
        </p:spPr>
        <p:txBody>
          <a:bodyPr lIns="130046" tIns="65023" rIns="130046" bIns="65023" anchor="t"/>
          <a:lstStyle>
            <a:lvl1pPr algn="l">
              <a:defRPr sz="5600" b="1" cap="none"/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9" name="Textplatzhalter 2"/>
          <p:cNvSpPr>
            <a:spLocks noGrp="1"/>
          </p:cNvSpPr>
          <p:nvPr>
            <p:ph type="body" idx="1"/>
          </p:nvPr>
        </p:nvSpPr>
        <p:spPr>
          <a:xfrm>
            <a:off x="485423" y="5067583"/>
            <a:ext cx="11054080" cy="2133599"/>
          </a:xfrm>
          <a:prstGeom prst="rect">
            <a:avLst/>
          </a:prstGeom>
        </p:spPr>
        <p:txBody>
          <a:bodyPr lIns="130046" tIns="65023" rIns="130046" bIns="65023" anchor="b"/>
          <a:lstStyle>
            <a:lvl1pPr marL="0" indent="0">
              <a:buNone/>
              <a:defRPr sz="2800" b="1">
                <a:solidFill>
                  <a:schemeClr val="bg2"/>
                </a:solidFill>
              </a:defRPr>
            </a:lvl1pPr>
            <a:lvl2pPr marL="650230" indent="0">
              <a:buNone/>
              <a:defRPr sz="2600"/>
            </a:lvl2pPr>
            <a:lvl3pPr marL="1300460" indent="0">
              <a:buNone/>
              <a:defRPr sz="2300"/>
            </a:lvl3pPr>
            <a:lvl4pPr marL="1950690" indent="0">
              <a:buNone/>
              <a:defRPr sz="2000"/>
            </a:lvl4pPr>
            <a:lvl5pPr marL="2600919" indent="0">
              <a:buNone/>
              <a:defRPr sz="2000"/>
            </a:lvl5pPr>
            <a:lvl6pPr marL="3251149" indent="0">
              <a:buNone/>
              <a:defRPr sz="2000"/>
            </a:lvl6pPr>
            <a:lvl7pPr marL="3901379" indent="0">
              <a:buNone/>
              <a:defRPr sz="2000"/>
            </a:lvl7pPr>
            <a:lvl8pPr marL="4551609" indent="0">
              <a:buNone/>
              <a:defRPr sz="2000"/>
            </a:lvl8pPr>
            <a:lvl9pPr marL="5201839" indent="0">
              <a:buNone/>
              <a:defRPr sz="20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4570074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8"/>
          <p:cNvSpPr txBox="1">
            <a:spLocks noChangeArrowheads="1"/>
          </p:cNvSpPr>
          <p:nvPr/>
        </p:nvSpPr>
        <p:spPr bwMode="auto">
          <a:xfrm>
            <a:off x="9737725" y="9193213"/>
            <a:ext cx="2779713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30046" tIns="65023" rIns="130046" bIns="65023">
            <a:spAutoFit/>
          </a:bodyPr>
          <a:lstStyle>
            <a:lvl1pPr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defTabSz="13001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defTabSz="13001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defTabSz="13001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defTabSz="13001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 eaLnBrk="1" hangingPunct="1">
              <a:defRPr/>
            </a:pPr>
            <a:r>
              <a:rPr lang="de-DE" altLang="de-DE" sz="1400" b="1">
                <a:solidFill>
                  <a:schemeClr val="bg2"/>
                </a:solidFill>
                <a:latin typeface="Calibri" pitchFamily="34" charset="0"/>
              </a:rPr>
              <a:t>Page </a:t>
            </a:r>
            <a:fld id="{2ECDCB2B-36FA-489A-8172-417ADCAF04A6}" type="slidenum">
              <a:rPr lang="de-DE" altLang="de-DE" sz="1400" b="1" smtClean="0">
                <a:solidFill>
                  <a:schemeClr val="bg2"/>
                </a:solidFill>
                <a:latin typeface="Calibri" pitchFamily="34" charset="0"/>
              </a:rPr>
              <a:pPr algn="r" eaLnBrk="1" hangingPunct="1">
                <a:defRPr/>
              </a:pPr>
              <a:t>‹Nr.›</a:t>
            </a:fld>
            <a:endParaRPr lang="de-DE" altLang="de-DE" sz="1400" b="1">
              <a:solidFill>
                <a:schemeClr val="bg2"/>
              </a:solidFill>
              <a:latin typeface="Calibri" pitchFamily="34" charset="0"/>
            </a:endParaRPr>
          </a:p>
        </p:txBody>
      </p:sp>
      <p:sp>
        <p:nvSpPr>
          <p:cNvPr id="5" name="Rechteck 4"/>
          <p:cNvSpPr>
            <a:spLocks noChangeArrowheads="1"/>
          </p:cNvSpPr>
          <p:nvPr/>
        </p:nvSpPr>
        <p:spPr bwMode="auto">
          <a:xfrm>
            <a:off x="487363" y="9193213"/>
            <a:ext cx="1055687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30046" tIns="65023" rIns="130046" bIns="65023">
            <a:spAutoFit/>
          </a:bodyPr>
          <a:lstStyle>
            <a:lvl1pPr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defTabSz="13001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defTabSz="13001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defTabSz="13001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defTabSz="13001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>
              <a:defRPr/>
            </a:pPr>
            <a:r>
              <a:rPr lang="de-DE" altLang="en-US" sz="1400" b="1">
                <a:solidFill>
                  <a:schemeClr val="bg2"/>
                </a:solidFill>
                <a:latin typeface="Calibri" pitchFamily="34" charset="0"/>
              </a:rPr>
              <a:t>Validas AG</a:t>
            </a:r>
            <a:endParaRPr lang="de-DE" altLang="en-US" sz="1400">
              <a:solidFill>
                <a:schemeClr val="bg2"/>
              </a:solidFill>
              <a:latin typeface="Calibri" pitchFamily="34" charset="0"/>
            </a:endParaRPr>
          </a:p>
        </p:txBody>
      </p:sp>
      <p:pic>
        <p:nvPicPr>
          <p:cNvPr id="6" name="Picture 2" descr="\\smbsrv.validas\intranet\Validas\CorporateIdentity\ValidasLogos\vlogo300w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12600" y="215900"/>
            <a:ext cx="781050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42800" y="93600"/>
            <a:ext cx="10742508" cy="939600"/>
          </a:xfrm>
          <a:prstGeom prst="rect">
            <a:avLst/>
          </a:prstGeom>
        </p:spPr>
        <p:txBody>
          <a:bodyPr lIns="0" tIns="65023" rIns="130046" bIns="65023"/>
          <a:lstStyle>
            <a:lvl1pPr algn="l">
              <a:defRPr sz="5600" b="1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87680" y="1372730"/>
            <a:ext cx="12029440" cy="7301653"/>
          </a:xfrm>
          <a:prstGeom prst="rect">
            <a:avLst/>
          </a:prstGeom>
        </p:spPr>
        <p:txBody>
          <a:bodyPr lIns="130046" tIns="65023" rIns="130046" bIns="65023"/>
          <a:lstStyle>
            <a:lvl1pPr>
              <a:buFont typeface="Wingdings 3" pitchFamily="18" charset="2"/>
              <a:buChar char=""/>
              <a:defRPr sz="2800" b="1" spc="0">
                <a:latin typeface="+mn-lt"/>
              </a:defRPr>
            </a:lvl1pPr>
            <a:lvl2pPr>
              <a:buFont typeface="Calibri" pitchFamily="34" charset="0"/>
              <a:buChar char="–"/>
              <a:defRPr sz="2800" spc="0">
                <a:latin typeface="+mn-lt"/>
              </a:defRPr>
            </a:lvl2pPr>
            <a:lvl3pPr>
              <a:defRPr sz="2400" spc="0">
                <a:latin typeface="+mn-lt"/>
              </a:defRPr>
            </a:lvl3pPr>
            <a:lvl4pPr>
              <a:defRPr sz="2000" spc="0">
                <a:latin typeface="+mn-lt"/>
              </a:defRPr>
            </a:lvl4pPr>
            <a:lvl5pPr>
              <a:defRPr sz="1800" spc="0">
                <a:latin typeface="+mn-lt"/>
              </a:defRPr>
            </a:lvl5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4952645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459" r:id="rId1"/>
    <p:sldLayoutId id="2147484460" r:id="rId2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63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6300">
          <a:solidFill>
            <a:schemeClr val="tx2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6300">
          <a:solidFill>
            <a:schemeClr val="tx2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6300">
          <a:solidFill>
            <a:schemeClr val="tx2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6300">
          <a:solidFill>
            <a:schemeClr val="tx2"/>
          </a:solidFill>
          <a:latin typeface="Calibri" pitchFamily="34" charset="0"/>
        </a:defRPr>
      </a:lvl5pPr>
      <a:lvl6pPr marL="650230" algn="ctr" rtl="0" eaLnBrk="1" fontAlgn="base" hangingPunct="1">
        <a:spcBef>
          <a:spcPct val="0"/>
        </a:spcBef>
        <a:spcAft>
          <a:spcPct val="0"/>
        </a:spcAft>
        <a:defRPr sz="6300">
          <a:solidFill>
            <a:schemeClr val="tx2"/>
          </a:solidFill>
          <a:latin typeface="Arial" charset="0"/>
        </a:defRPr>
      </a:lvl6pPr>
      <a:lvl7pPr marL="1300460" algn="ctr" rtl="0" eaLnBrk="1" fontAlgn="base" hangingPunct="1">
        <a:spcBef>
          <a:spcPct val="0"/>
        </a:spcBef>
        <a:spcAft>
          <a:spcPct val="0"/>
        </a:spcAft>
        <a:defRPr sz="6300">
          <a:solidFill>
            <a:schemeClr val="tx2"/>
          </a:solidFill>
          <a:latin typeface="Arial" charset="0"/>
        </a:defRPr>
      </a:lvl7pPr>
      <a:lvl8pPr marL="1950690" algn="ctr" rtl="0" eaLnBrk="1" fontAlgn="base" hangingPunct="1">
        <a:spcBef>
          <a:spcPct val="0"/>
        </a:spcBef>
        <a:spcAft>
          <a:spcPct val="0"/>
        </a:spcAft>
        <a:defRPr sz="6300">
          <a:solidFill>
            <a:schemeClr val="tx2"/>
          </a:solidFill>
          <a:latin typeface="Arial" charset="0"/>
        </a:defRPr>
      </a:lvl8pPr>
      <a:lvl9pPr marL="2600919" algn="ctr" rtl="0" eaLnBrk="1" fontAlgn="base" hangingPunct="1">
        <a:spcBef>
          <a:spcPct val="0"/>
        </a:spcBef>
        <a:spcAft>
          <a:spcPct val="0"/>
        </a:spcAft>
        <a:defRPr sz="6300">
          <a:solidFill>
            <a:schemeClr val="tx2"/>
          </a:solidFill>
          <a:latin typeface="Arial" charset="0"/>
        </a:defRPr>
      </a:lvl9pPr>
    </p:titleStyle>
    <p:bodyStyle>
      <a:lvl1pPr marL="487363" indent="-487363" algn="l" rtl="0" eaLnBrk="0" fontAlgn="base" hangingPunct="0">
        <a:spcBef>
          <a:spcPct val="20000"/>
        </a:spcBef>
        <a:spcAft>
          <a:spcPct val="0"/>
        </a:spcAft>
        <a:buChar char="•"/>
        <a:defRPr sz="4600">
          <a:solidFill>
            <a:schemeClr val="tx1"/>
          </a:solidFill>
          <a:latin typeface="+mn-lt"/>
          <a:ea typeface="+mn-ea"/>
          <a:cs typeface="+mn-cs"/>
        </a:defRPr>
      </a:lvl1pPr>
      <a:lvl2pPr marL="1055688" indent="-404813" algn="l" rtl="0" eaLnBrk="0" fontAlgn="base" hangingPunct="0">
        <a:spcBef>
          <a:spcPct val="20000"/>
        </a:spcBef>
        <a:spcAft>
          <a:spcPct val="0"/>
        </a:spcAft>
        <a:buChar char="–"/>
        <a:defRPr sz="4000">
          <a:solidFill>
            <a:schemeClr val="tx1"/>
          </a:solidFill>
          <a:latin typeface="+mn-lt"/>
        </a:defRPr>
      </a:lvl2pPr>
      <a:lvl3pPr marL="1624013" indent="-323850" algn="l" rtl="0" eaLnBrk="0" fontAlgn="base" hangingPunct="0">
        <a:spcBef>
          <a:spcPct val="20000"/>
        </a:spcBef>
        <a:spcAft>
          <a:spcPct val="0"/>
        </a:spcAft>
        <a:buChar char="•"/>
        <a:defRPr sz="3400">
          <a:solidFill>
            <a:schemeClr val="tx1"/>
          </a:solidFill>
          <a:latin typeface="+mn-lt"/>
        </a:defRPr>
      </a:lvl3pPr>
      <a:lvl4pPr marL="2274888" indent="-3238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4pPr>
      <a:lvl5pPr marL="2925763" indent="-323850" algn="l" rtl="0" eaLnBrk="0" fontAlgn="base" hangingPunct="0">
        <a:spcBef>
          <a:spcPct val="20000"/>
        </a:spcBef>
        <a:spcAft>
          <a:spcPct val="0"/>
        </a:spcAft>
        <a:buChar char="»"/>
        <a:defRPr sz="2800">
          <a:solidFill>
            <a:schemeClr val="tx1"/>
          </a:solidFill>
          <a:latin typeface="+mn-lt"/>
        </a:defRPr>
      </a:lvl5pPr>
      <a:lvl6pPr marL="3576264" indent="-325115" algn="l" rtl="0" eaLnBrk="1" fontAlgn="base" hangingPunct="1">
        <a:spcBef>
          <a:spcPct val="20000"/>
        </a:spcBef>
        <a:spcAft>
          <a:spcPct val="0"/>
        </a:spcAft>
        <a:buChar char="»"/>
        <a:defRPr sz="2800">
          <a:solidFill>
            <a:schemeClr val="tx1"/>
          </a:solidFill>
          <a:latin typeface="+mn-lt"/>
        </a:defRPr>
      </a:lvl6pPr>
      <a:lvl7pPr marL="4226494" indent="-325115" algn="l" rtl="0" eaLnBrk="1" fontAlgn="base" hangingPunct="1">
        <a:spcBef>
          <a:spcPct val="20000"/>
        </a:spcBef>
        <a:spcAft>
          <a:spcPct val="0"/>
        </a:spcAft>
        <a:buChar char="»"/>
        <a:defRPr sz="2800">
          <a:solidFill>
            <a:schemeClr val="tx1"/>
          </a:solidFill>
          <a:latin typeface="+mn-lt"/>
        </a:defRPr>
      </a:lvl7pPr>
      <a:lvl8pPr marL="4876724" indent="-325115" algn="l" rtl="0" eaLnBrk="1" fontAlgn="base" hangingPunct="1">
        <a:spcBef>
          <a:spcPct val="20000"/>
        </a:spcBef>
        <a:spcAft>
          <a:spcPct val="0"/>
        </a:spcAft>
        <a:buChar char="»"/>
        <a:defRPr sz="2800">
          <a:solidFill>
            <a:schemeClr val="tx1"/>
          </a:solidFill>
          <a:latin typeface="+mn-lt"/>
        </a:defRPr>
      </a:lvl8pPr>
      <a:lvl9pPr marL="5526954" indent="-325115" algn="l" rtl="0" eaLnBrk="1" fontAlgn="base" hangingPunct="1">
        <a:spcBef>
          <a:spcPct val="20000"/>
        </a:spcBef>
        <a:spcAft>
          <a:spcPct val="0"/>
        </a:spcAft>
        <a:buChar char="»"/>
        <a:defRPr sz="28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130046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50230" algn="l" defTabSz="130046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300460" algn="l" defTabSz="130046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3pPr>
      <a:lvl4pPr marL="1950690" algn="l" defTabSz="130046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4pPr>
      <a:lvl5pPr marL="2600919" algn="l" defTabSz="130046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5pPr>
      <a:lvl6pPr marL="3251149" algn="l" defTabSz="130046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6pPr>
      <a:lvl7pPr marL="3901379" algn="l" defTabSz="130046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7pPr>
      <a:lvl8pPr marL="4551609" algn="l" defTabSz="130046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8pPr>
      <a:lvl9pPr marL="5201839" algn="l" defTabSz="130046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3" Type="http://schemas.openxmlformats.org/officeDocument/2006/relationships/image" Target="../media/image14.jpeg"/><Relationship Id="rId7" Type="http://schemas.openxmlformats.org/officeDocument/2006/relationships/image" Target="../media/image9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15.png"/><Relationship Id="rId4" Type="http://schemas.openxmlformats.org/officeDocument/2006/relationships/image" Target="../media/image12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el 4"/>
          <p:cNvSpPr>
            <a:spLocks noGrp="1"/>
          </p:cNvSpPr>
          <p:nvPr>
            <p:ph type="title"/>
          </p:nvPr>
        </p:nvSpPr>
        <p:spPr bwMode="auto">
          <a:xfrm>
            <a:off x="1535401" y="7790441"/>
            <a:ext cx="9807789" cy="102601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de-DE" altLang="en-US"/>
              <a:t>A Tool With No Name</a:t>
            </a:r>
            <a:endParaRPr lang="en-US" altLang="en-US" sz="3200" dirty="0"/>
          </a:p>
        </p:txBody>
      </p:sp>
      <p:sp>
        <p:nvSpPr>
          <p:cNvPr id="5123" name="Untertitel 2"/>
          <p:cNvSpPr>
            <a:spLocks noGrp="1"/>
          </p:cNvSpPr>
          <p:nvPr>
            <p:ph type="body" idx="1"/>
          </p:nvPr>
        </p:nvSpPr>
        <p:spPr bwMode="auto">
          <a:xfrm>
            <a:off x="491115" y="441037"/>
            <a:ext cx="9607550" cy="90947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DE" altLang="en-US" sz="4400" dirty="0"/>
              <a:t>Robert Reitmeier, </a:t>
            </a:r>
            <a:r>
              <a:rPr lang="de-DE" altLang="en-US" sz="4400" dirty="0" err="1"/>
              <a:t>Validas</a:t>
            </a:r>
            <a:r>
              <a:rPr lang="de-DE" altLang="en-US" sz="4400" dirty="0"/>
              <a:t> AG</a:t>
            </a:r>
          </a:p>
        </p:txBody>
      </p:sp>
      <p:pic>
        <p:nvPicPr>
          <p:cNvPr id="1026" name="Picture 2" descr="A Horse With No Name - Adding Some Personal Touches - Guitar Noise">
            <a:extLst>
              <a:ext uri="{FF2B5EF4-FFF2-40B4-BE49-F238E27FC236}">
                <a16:creationId xmlns:a16="http://schemas.microsoft.com/office/drawing/2014/main" id="{5A6C6ECE-3B26-4E7D-AD8E-0CFCA10155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8816" y="1609923"/>
            <a:ext cx="7897090" cy="5905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16992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>
                <a:latin typeface="Eurostile" panose="020B0504020202050204" pitchFamily="34" charset="0"/>
              </a:rPr>
              <a:t>Definiton</a:t>
            </a:r>
            <a:r>
              <a:rPr lang="en-GB" dirty="0">
                <a:latin typeface="Eurostile" panose="020B0504020202050204" pitchFamily="34" charset="0"/>
              </a:rPr>
              <a:t> of “Trace”</a:t>
            </a:r>
          </a:p>
        </p:txBody>
      </p:sp>
      <p:sp>
        <p:nvSpPr>
          <p:cNvPr id="22" name="Inhaltsplatzhalter 2">
            <a:extLst>
              <a:ext uri="{FF2B5EF4-FFF2-40B4-BE49-F238E27FC236}">
                <a16:creationId xmlns:a16="http://schemas.microsoft.com/office/drawing/2014/main" id="{BCD625D6-CB70-42E6-B4B7-BA424AD9C6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680" y="1372730"/>
            <a:ext cx="12029440" cy="7301653"/>
          </a:xfrm>
          <a:ln>
            <a:noFill/>
          </a:ln>
        </p:spPr>
        <p:txBody>
          <a:bodyPr/>
          <a:lstStyle/>
          <a:p>
            <a:pPr marL="650875" lvl="1" indent="0">
              <a:buNone/>
            </a:pPr>
            <a:endParaRPr lang="en-GB" b="0" dirty="0">
              <a:latin typeface="Eurostile" panose="020B0504020202050204" pitchFamily="34" charset="0"/>
            </a:endParaRPr>
          </a:p>
          <a:p>
            <a:pPr marL="650875" lvl="1" indent="0">
              <a:buNone/>
            </a:pPr>
            <a:endParaRPr lang="en-GB" b="0" dirty="0">
              <a:latin typeface="Eurostile" panose="020B0504020202050204" pitchFamily="34" charset="0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77696587-023B-4391-B0C5-E0610DE8A1AB}"/>
              </a:ext>
            </a:extLst>
          </p:cNvPr>
          <p:cNvSpPr txBox="1"/>
          <p:nvPr/>
        </p:nvSpPr>
        <p:spPr>
          <a:xfrm>
            <a:off x="9265899" y="4705212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f(x,y)</a:t>
            </a:r>
          </a:p>
          <a:p>
            <a:r>
              <a:rPr lang="de-DE">
                <a:solidFill>
                  <a:srgbClr val="FF0000"/>
                </a:solidFill>
              </a:rPr>
              <a:t>True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FA93D448-CB93-475C-B6B3-3B03F34B28B1}"/>
              </a:ext>
            </a:extLst>
          </p:cNvPr>
          <p:cNvSpPr txBox="1"/>
          <p:nvPr/>
        </p:nvSpPr>
        <p:spPr>
          <a:xfrm>
            <a:off x="6640903" y="5890287"/>
            <a:ext cx="10055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if</a:t>
            </a:r>
            <a:r>
              <a:rPr lang="de-DE" dirty="0"/>
              <a:t> A </a:t>
            </a:r>
            <a:r>
              <a:rPr lang="de-DE" dirty="0" err="1"/>
              <a:t>then</a:t>
            </a:r>
            <a:endParaRPr lang="de-DE" dirty="0"/>
          </a:p>
          <a:p>
            <a:r>
              <a:rPr lang="de-DE" dirty="0">
                <a:solidFill>
                  <a:srgbClr val="FF0000"/>
                </a:solidFill>
              </a:rPr>
              <a:t>(A(</a:t>
            </a:r>
            <a:r>
              <a:rPr lang="de-DE" dirty="0" err="1">
                <a:solidFill>
                  <a:srgbClr val="FF0000"/>
                </a:solidFill>
              </a:rPr>
              <a:t>x,y</a:t>
            </a:r>
            <a:r>
              <a:rPr lang="de-DE" dirty="0">
                <a:solidFill>
                  <a:srgbClr val="FF0000"/>
                </a:solidFill>
              </a:rPr>
              <a:t>))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5D7EF826-0BEB-4259-A921-8B8F9E67B11C}"/>
              </a:ext>
            </a:extLst>
          </p:cNvPr>
          <p:cNvSpPr txBox="1"/>
          <p:nvPr/>
        </p:nvSpPr>
        <p:spPr>
          <a:xfrm>
            <a:off x="11690498" y="5890287"/>
            <a:ext cx="6270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else</a:t>
            </a:r>
          </a:p>
          <a:p>
            <a:r>
              <a:rPr lang="de-DE">
                <a:solidFill>
                  <a:srgbClr val="FF0000"/>
                </a:solidFill>
              </a:rPr>
              <a:t>(¬A)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36CF57F2-165D-4703-85B8-A783FEF95AEF}"/>
              </a:ext>
            </a:extLst>
          </p:cNvPr>
          <p:cNvSpPr txBox="1"/>
          <p:nvPr/>
        </p:nvSpPr>
        <p:spPr>
          <a:xfrm>
            <a:off x="6485476" y="7310308"/>
            <a:ext cx="13163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if B||C then</a:t>
            </a:r>
          </a:p>
          <a:p>
            <a:r>
              <a:rPr lang="de-DE">
                <a:solidFill>
                  <a:srgbClr val="FF0000"/>
                </a:solidFill>
              </a:rPr>
              <a:t>  (¬B ∧ C)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D045C1E2-29CF-41A8-BE51-F0807E8D2883}"/>
              </a:ext>
            </a:extLst>
          </p:cNvPr>
          <p:cNvSpPr txBox="1"/>
          <p:nvPr/>
        </p:nvSpPr>
        <p:spPr>
          <a:xfrm>
            <a:off x="4274918" y="7266401"/>
            <a:ext cx="13163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if B||C then</a:t>
            </a:r>
          </a:p>
          <a:p>
            <a:r>
              <a:rPr lang="de-DE">
                <a:solidFill>
                  <a:srgbClr val="FF0000"/>
                </a:solidFill>
              </a:rPr>
              <a:t>      (B)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B00EDAE7-61BA-44B9-BB90-DBA05DC9EB9E}"/>
              </a:ext>
            </a:extLst>
          </p:cNvPr>
          <p:cNvSpPr txBox="1"/>
          <p:nvPr/>
        </p:nvSpPr>
        <p:spPr>
          <a:xfrm>
            <a:off x="9018236" y="7286753"/>
            <a:ext cx="11929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    else</a:t>
            </a:r>
          </a:p>
          <a:p>
            <a:r>
              <a:rPr lang="de-DE">
                <a:solidFill>
                  <a:srgbClr val="FF0000"/>
                </a:solidFill>
              </a:rPr>
              <a:t>(¬B ∧ ¬C)</a:t>
            </a:r>
          </a:p>
        </p:txBody>
      </p:sp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CF69DEA9-1412-418B-8FDE-9E75C841958E}"/>
              </a:ext>
            </a:extLst>
          </p:cNvPr>
          <p:cNvCxnSpPr>
            <a:cxnSpLocks/>
            <a:stCxn id="3" idx="2"/>
            <a:endCxn id="23" idx="0"/>
          </p:cNvCxnSpPr>
          <p:nvPr/>
        </p:nvCxnSpPr>
        <p:spPr>
          <a:xfrm flipH="1">
            <a:off x="7143669" y="5351543"/>
            <a:ext cx="2471044" cy="538744"/>
          </a:xfrm>
          <a:prstGeom prst="straightConnector1">
            <a:avLst/>
          </a:prstGeom>
          <a:ln w="63500">
            <a:solidFill>
              <a:srgbClr val="0070C0"/>
            </a:solidFill>
            <a:headEnd type="oval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B4855839-AB00-41AC-AA74-D742D42B7463}"/>
              </a:ext>
            </a:extLst>
          </p:cNvPr>
          <p:cNvCxnSpPr>
            <a:cxnSpLocks/>
          </p:cNvCxnSpPr>
          <p:nvPr/>
        </p:nvCxnSpPr>
        <p:spPr>
          <a:xfrm>
            <a:off x="9614712" y="5351543"/>
            <a:ext cx="2389333" cy="538744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0B667396-E52E-46C6-868E-9426143A9EC8}"/>
              </a:ext>
            </a:extLst>
          </p:cNvPr>
          <p:cNvCxnSpPr>
            <a:cxnSpLocks/>
            <a:stCxn id="23" idx="2"/>
            <a:endCxn id="28" idx="0"/>
          </p:cNvCxnSpPr>
          <p:nvPr/>
        </p:nvCxnSpPr>
        <p:spPr>
          <a:xfrm flipH="1">
            <a:off x="4933111" y="6536618"/>
            <a:ext cx="2210558" cy="729783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5952C82B-2FC5-43FA-8F95-25FA25F6B7A3}"/>
              </a:ext>
            </a:extLst>
          </p:cNvPr>
          <p:cNvCxnSpPr>
            <a:cxnSpLocks/>
            <a:stCxn id="23" idx="2"/>
            <a:endCxn id="26" idx="0"/>
          </p:cNvCxnSpPr>
          <p:nvPr/>
        </p:nvCxnSpPr>
        <p:spPr>
          <a:xfrm>
            <a:off x="7143669" y="6536618"/>
            <a:ext cx="0" cy="773690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7D258962-471B-42EB-8854-AC4B887A65CE}"/>
              </a:ext>
            </a:extLst>
          </p:cNvPr>
          <p:cNvCxnSpPr>
            <a:cxnSpLocks/>
            <a:stCxn id="30" idx="0"/>
          </p:cNvCxnSpPr>
          <p:nvPr/>
        </p:nvCxnSpPr>
        <p:spPr>
          <a:xfrm flipH="1" flipV="1">
            <a:off x="7159190" y="6536618"/>
            <a:ext cx="2455524" cy="750135"/>
          </a:xfrm>
          <a:prstGeom prst="straightConnector1">
            <a:avLst/>
          </a:prstGeom>
          <a:ln w="63500">
            <a:solidFill>
              <a:srgbClr val="0070C0"/>
            </a:solidFill>
            <a:headEnd type="none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0211B886-3041-4C58-9701-09C00D699BBB}"/>
              </a:ext>
            </a:extLst>
          </p:cNvPr>
          <p:cNvCxnSpPr>
            <a:cxnSpLocks/>
            <a:endCxn id="47" idx="0"/>
          </p:cNvCxnSpPr>
          <p:nvPr/>
        </p:nvCxnSpPr>
        <p:spPr>
          <a:xfrm flipH="1">
            <a:off x="9620490" y="7912732"/>
            <a:ext cx="18849" cy="454850"/>
          </a:xfrm>
          <a:prstGeom prst="straightConnector1">
            <a:avLst/>
          </a:prstGeom>
          <a:ln w="63500">
            <a:solidFill>
              <a:srgbClr val="0070C0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8D727BF2-39CF-47FA-83D4-E159400075C0}"/>
              </a:ext>
            </a:extLst>
          </p:cNvPr>
          <p:cNvCxnSpPr>
            <a:cxnSpLocks/>
            <a:stCxn id="26" idx="2"/>
            <a:endCxn id="46" idx="0"/>
          </p:cNvCxnSpPr>
          <p:nvPr/>
        </p:nvCxnSpPr>
        <p:spPr>
          <a:xfrm>
            <a:off x="7143669" y="7956639"/>
            <a:ext cx="9032" cy="381265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60750A26-4422-45CD-8B2C-C95B87C9D2CE}"/>
              </a:ext>
            </a:extLst>
          </p:cNvPr>
          <p:cNvCxnSpPr>
            <a:cxnSpLocks/>
          </p:cNvCxnSpPr>
          <p:nvPr/>
        </p:nvCxnSpPr>
        <p:spPr>
          <a:xfrm>
            <a:off x="4908484" y="7935334"/>
            <a:ext cx="5776" cy="434498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id="{94C69557-BAF6-49B6-85A6-773A03CF8160}"/>
              </a:ext>
            </a:extLst>
          </p:cNvPr>
          <p:cNvCxnSpPr>
            <a:cxnSpLocks/>
            <a:stCxn id="25" idx="2"/>
            <a:endCxn id="48" idx="0"/>
          </p:cNvCxnSpPr>
          <p:nvPr/>
        </p:nvCxnSpPr>
        <p:spPr>
          <a:xfrm flipH="1">
            <a:off x="11995182" y="6536618"/>
            <a:ext cx="8864" cy="1807234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feld 44">
            <a:extLst>
              <a:ext uri="{FF2B5EF4-FFF2-40B4-BE49-F238E27FC236}">
                <a16:creationId xmlns:a16="http://schemas.microsoft.com/office/drawing/2014/main" id="{03374851-5B83-465D-BF8B-CA4E27179D30}"/>
              </a:ext>
            </a:extLst>
          </p:cNvPr>
          <p:cNvSpPr txBox="1"/>
          <p:nvPr/>
        </p:nvSpPr>
        <p:spPr>
          <a:xfrm>
            <a:off x="4392324" y="8337904"/>
            <a:ext cx="10438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return 1;</a:t>
            </a:r>
          </a:p>
          <a:p>
            <a:r>
              <a:rPr lang="de-DE">
                <a:solidFill>
                  <a:srgbClr val="FF0000"/>
                </a:solidFill>
              </a:rPr>
              <a:t>  A ∧ B</a:t>
            </a:r>
          </a:p>
        </p:txBody>
      </p:sp>
      <p:sp>
        <p:nvSpPr>
          <p:cNvPr id="46" name="Textfeld 45">
            <a:extLst>
              <a:ext uri="{FF2B5EF4-FFF2-40B4-BE49-F238E27FC236}">
                <a16:creationId xmlns:a16="http://schemas.microsoft.com/office/drawing/2014/main" id="{399A363E-D040-47D2-BBF9-EE063CDE43A1}"/>
              </a:ext>
            </a:extLst>
          </p:cNvPr>
          <p:cNvSpPr txBox="1"/>
          <p:nvPr/>
        </p:nvSpPr>
        <p:spPr>
          <a:xfrm>
            <a:off x="6420737" y="8337904"/>
            <a:ext cx="14639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   return 2;</a:t>
            </a:r>
          </a:p>
          <a:p>
            <a:r>
              <a:rPr lang="de-DE">
                <a:solidFill>
                  <a:srgbClr val="FF0000"/>
                </a:solidFill>
              </a:rPr>
              <a:t>A ∧ (¬B ∧ C)</a:t>
            </a:r>
            <a:endParaRPr lang="de-DE"/>
          </a:p>
        </p:txBody>
      </p:sp>
      <p:sp>
        <p:nvSpPr>
          <p:cNvPr id="47" name="Textfeld 46">
            <a:extLst>
              <a:ext uri="{FF2B5EF4-FFF2-40B4-BE49-F238E27FC236}">
                <a16:creationId xmlns:a16="http://schemas.microsoft.com/office/drawing/2014/main" id="{79D4E38B-1BDF-4B87-A510-8CABCDF8FF61}"/>
              </a:ext>
            </a:extLst>
          </p:cNvPr>
          <p:cNvSpPr txBox="1"/>
          <p:nvPr/>
        </p:nvSpPr>
        <p:spPr>
          <a:xfrm>
            <a:off x="8753874" y="8367582"/>
            <a:ext cx="17332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     return 3;</a:t>
            </a:r>
            <a:endParaRPr lang="de-DE">
              <a:solidFill>
                <a:srgbClr val="FF0000"/>
              </a:solidFill>
            </a:endParaRPr>
          </a:p>
          <a:p>
            <a:r>
              <a:rPr lang="de-DE">
                <a:solidFill>
                  <a:srgbClr val="FF0000"/>
                </a:solidFill>
              </a:rPr>
              <a:t>¬A ∧ (¬B ∧ ¬C)</a:t>
            </a:r>
          </a:p>
        </p:txBody>
      </p:sp>
      <p:sp>
        <p:nvSpPr>
          <p:cNvPr id="48" name="Textfeld 47">
            <a:extLst>
              <a:ext uri="{FF2B5EF4-FFF2-40B4-BE49-F238E27FC236}">
                <a16:creationId xmlns:a16="http://schemas.microsoft.com/office/drawing/2014/main" id="{DCA68446-E921-4F1C-892D-AEAF0DE6399C}"/>
              </a:ext>
            </a:extLst>
          </p:cNvPr>
          <p:cNvSpPr txBox="1"/>
          <p:nvPr/>
        </p:nvSpPr>
        <p:spPr>
          <a:xfrm>
            <a:off x="11473244" y="8343852"/>
            <a:ext cx="10438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return 4;</a:t>
            </a:r>
            <a:endParaRPr lang="de-DE">
              <a:solidFill>
                <a:srgbClr val="FF0000"/>
              </a:solidFill>
            </a:endParaRPr>
          </a:p>
          <a:p>
            <a:r>
              <a:rPr lang="de-DE">
                <a:solidFill>
                  <a:srgbClr val="FF0000"/>
                </a:solidFill>
              </a:rPr>
              <a:t>     ¬A</a:t>
            </a:r>
          </a:p>
        </p:txBody>
      </p: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7D258962-471B-42EB-8854-AC4B887A65CE}"/>
              </a:ext>
            </a:extLst>
          </p:cNvPr>
          <p:cNvCxnSpPr>
            <a:cxnSpLocks/>
            <a:stCxn id="23" idx="0"/>
          </p:cNvCxnSpPr>
          <p:nvPr/>
        </p:nvCxnSpPr>
        <p:spPr>
          <a:xfrm>
            <a:off x="7143669" y="5890287"/>
            <a:ext cx="0" cy="646331"/>
          </a:xfrm>
          <a:prstGeom prst="straightConnector1">
            <a:avLst/>
          </a:prstGeom>
          <a:ln w="63500">
            <a:solidFill>
              <a:srgbClr val="0070C0"/>
            </a:solidFill>
            <a:headEnd type="none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7D258962-471B-42EB-8854-AC4B887A65CE}"/>
              </a:ext>
            </a:extLst>
          </p:cNvPr>
          <p:cNvCxnSpPr>
            <a:cxnSpLocks/>
          </p:cNvCxnSpPr>
          <p:nvPr/>
        </p:nvCxnSpPr>
        <p:spPr>
          <a:xfrm>
            <a:off x="9639338" y="7266400"/>
            <a:ext cx="0" cy="646331"/>
          </a:xfrm>
          <a:prstGeom prst="straightConnector1">
            <a:avLst/>
          </a:prstGeom>
          <a:ln w="63500">
            <a:solidFill>
              <a:srgbClr val="0070C0"/>
            </a:solidFill>
            <a:headEnd type="none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7D258962-471B-42EB-8854-AC4B887A65CE}"/>
              </a:ext>
            </a:extLst>
          </p:cNvPr>
          <p:cNvCxnSpPr>
            <a:cxnSpLocks/>
          </p:cNvCxnSpPr>
          <p:nvPr/>
        </p:nvCxnSpPr>
        <p:spPr>
          <a:xfrm>
            <a:off x="5889150" y="3446862"/>
            <a:ext cx="2830606" cy="1735404"/>
          </a:xfrm>
          <a:prstGeom prst="straightConnector1">
            <a:avLst/>
          </a:prstGeom>
          <a:ln w="25400">
            <a:solidFill>
              <a:srgbClr val="0070C0"/>
            </a:solidFill>
            <a:headEnd type="stealth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feld 7"/>
          <p:cNvSpPr txBox="1"/>
          <p:nvPr/>
        </p:nvSpPr>
        <p:spPr>
          <a:xfrm>
            <a:off x="4267625" y="2804596"/>
            <a:ext cx="54510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600" dirty="0"/>
              <a:t>Trace [</a:t>
            </a:r>
            <a:r>
              <a:rPr lang="de-DE" sz="3600"/>
              <a:t>1,3]    (theoretical!)</a:t>
            </a:r>
            <a:endParaRPr lang="de-DE" sz="3600" dirty="0"/>
          </a:p>
        </p:txBody>
      </p:sp>
      <p:sp>
        <p:nvSpPr>
          <p:cNvPr id="34" name="Textfeld 33"/>
          <p:cNvSpPr txBox="1"/>
          <p:nvPr/>
        </p:nvSpPr>
        <p:spPr>
          <a:xfrm>
            <a:off x="8719756" y="5165407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1</a:t>
            </a:r>
          </a:p>
        </p:txBody>
      </p:sp>
      <p:sp>
        <p:nvSpPr>
          <p:cNvPr id="36" name="Textfeld 35"/>
          <p:cNvSpPr txBox="1"/>
          <p:nvPr/>
        </p:nvSpPr>
        <p:spPr>
          <a:xfrm>
            <a:off x="10211191" y="5182266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2</a:t>
            </a:r>
          </a:p>
        </p:txBody>
      </p:sp>
      <p:sp>
        <p:nvSpPr>
          <p:cNvPr id="37" name="Textfeld 36"/>
          <p:cNvSpPr txBox="1"/>
          <p:nvPr/>
        </p:nvSpPr>
        <p:spPr>
          <a:xfrm>
            <a:off x="5889150" y="6584909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1</a:t>
            </a:r>
          </a:p>
        </p:txBody>
      </p:sp>
      <p:sp>
        <p:nvSpPr>
          <p:cNvPr id="38" name="Textfeld 37"/>
          <p:cNvSpPr txBox="1"/>
          <p:nvPr/>
        </p:nvSpPr>
        <p:spPr>
          <a:xfrm>
            <a:off x="6998945" y="6742408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2</a:t>
            </a:r>
          </a:p>
        </p:txBody>
      </p:sp>
      <p:sp>
        <p:nvSpPr>
          <p:cNvPr id="40" name="Textfeld 39"/>
          <p:cNvSpPr txBox="1"/>
          <p:nvPr/>
        </p:nvSpPr>
        <p:spPr>
          <a:xfrm>
            <a:off x="8379191" y="6586265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3</a:t>
            </a:r>
          </a:p>
        </p:txBody>
      </p:sp>
      <p:cxnSp>
        <p:nvCxnSpPr>
          <p:cNvPr id="49" name="Gerade Verbindung mit Pfeil 48">
            <a:extLst>
              <a:ext uri="{FF2B5EF4-FFF2-40B4-BE49-F238E27FC236}">
                <a16:creationId xmlns:a16="http://schemas.microsoft.com/office/drawing/2014/main" id="{7D258962-471B-42EB-8854-AC4B887A65CE}"/>
              </a:ext>
            </a:extLst>
          </p:cNvPr>
          <p:cNvCxnSpPr>
            <a:cxnSpLocks/>
            <a:endCxn id="40" idx="0"/>
          </p:cNvCxnSpPr>
          <p:nvPr/>
        </p:nvCxnSpPr>
        <p:spPr>
          <a:xfrm>
            <a:off x="6267635" y="3364637"/>
            <a:ext cx="2260796" cy="3221628"/>
          </a:xfrm>
          <a:prstGeom prst="straightConnector1">
            <a:avLst/>
          </a:prstGeom>
          <a:ln w="25400">
            <a:solidFill>
              <a:srgbClr val="0070C0"/>
            </a:solidFill>
            <a:headEnd type="stealth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52130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Z3 Formula for _FDtest [1,1]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0DF37B99-5923-43FE-9D47-A60A06215B9F}"/>
              </a:ext>
            </a:extLst>
          </p:cNvPr>
          <p:cNvSpPr txBox="1"/>
          <p:nvPr/>
        </p:nvSpPr>
        <p:spPr>
          <a:xfrm>
            <a:off x="446690" y="2059365"/>
            <a:ext cx="4980970" cy="747897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2000">
                <a:latin typeface="Arial Narrow" panose="020B0606020202030204" pitchFamily="34" charset="0"/>
              </a:rPr>
              <a:t>; ----------------------------------------------</a:t>
            </a:r>
          </a:p>
          <a:p>
            <a:r>
              <a:rPr lang="de-DE" sz="2000">
                <a:latin typeface="Arial Narrow" panose="020B0606020202030204" pitchFamily="34" charset="0"/>
              </a:rPr>
              <a:t>; COND Then branch 1 "if((ps-&gt;_Sh[1] &amp; …</a:t>
            </a:r>
          </a:p>
          <a:p>
            <a:r>
              <a:rPr lang="de-DE" sz="2000">
                <a:latin typeface="Arial Narrow" panose="020B0606020202030204" pitchFamily="34" charset="0"/>
              </a:rPr>
              <a:t>; ----------------------------------------------</a:t>
            </a:r>
          </a:p>
          <a:p>
            <a:r>
              <a:rPr lang="de-DE" sz="2000">
                <a:latin typeface="Arial Narrow" panose="020B0606020202030204" pitchFamily="34" charset="0"/>
              </a:rPr>
              <a:t>(assert</a:t>
            </a:r>
          </a:p>
          <a:p>
            <a:r>
              <a:rPr lang="de-DE" sz="2000">
                <a:latin typeface="Arial Narrow" panose="020B0606020202030204" pitchFamily="34" charset="0"/>
              </a:rPr>
              <a:t>    (=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((_ zero_extend 16)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(bvand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(select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arr$$5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#x00000001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)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((_ extract 15 0)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(bvand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    #x00007fff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    ((_ zero_extend 16)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        (bvnot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            ((_ extract 15 0)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                (bvsub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                    (bvshl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                        #x00000001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                        #x00000007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                    )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                    #x00000001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                )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04D5F1B7-CD1F-4CDC-80F8-189F2902035C}"/>
              </a:ext>
            </a:extLst>
          </p:cNvPr>
          <p:cNvSpPr txBox="1"/>
          <p:nvPr/>
        </p:nvSpPr>
        <p:spPr>
          <a:xfrm>
            <a:off x="6114093" y="2059365"/>
            <a:ext cx="4980970" cy="747897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endParaRPr lang="de-DE" sz="2000">
              <a:latin typeface="Arial Narrow" panose="020B0606020202030204" pitchFamily="34" charset="0"/>
            </a:endParaRPr>
          </a:p>
          <a:p>
            <a:r>
              <a:rPr lang="de-DE" sz="2000">
                <a:latin typeface="Arial Narrow" panose="020B0606020202030204" pitchFamily="34" charset="0"/>
              </a:rPr>
              <a:t>                        )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)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)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)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)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(bvshl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((_ zero_extend 16)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((_ extract 15 0)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(bvsub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    (bvshl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        #x00000001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        (bvsub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            #x0000000f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            #x00000007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        )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    )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    #x00000001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)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)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)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#x00000007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)</a:t>
            </a:r>
          </a:p>
          <a:p>
            <a:endParaRPr lang="de-DE" sz="2000">
              <a:latin typeface="Arial Narrow" panose="020B0606020202030204" pitchFamily="34" charset="0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1A0285E7-0216-4682-A739-7257271DFFE2}"/>
              </a:ext>
            </a:extLst>
          </p:cNvPr>
          <p:cNvSpPr txBox="1"/>
          <p:nvPr/>
        </p:nvSpPr>
        <p:spPr>
          <a:xfrm>
            <a:off x="421639" y="1146172"/>
            <a:ext cx="121615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latin typeface="Arial Narrow" panose="020B0606020202030204" pitchFamily="34" charset="0"/>
              </a:rPr>
              <a:t>if((ps-&gt;_Sh[1] &amp; (unsigned short) (0x7fff &amp; ~(unsigned short) ((1 &lt;&lt; 7) - 1))) == (unsigned short) ((1 &lt;&lt; 15 - 7) - 1) &lt;&lt; 7)</a:t>
            </a:r>
            <a:endParaRPr lang="de-DE" sz="2000" b="1">
              <a:latin typeface="Arial Narrow" panose="020B0606020202030204" pitchFamily="34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50D4E1CD-CCBD-4B84-AB6D-91A01D8925A2}"/>
              </a:ext>
            </a:extLst>
          </p:cNvPr>
          <p:cNvSpPr/>
          <p:nvPr/>
        </p:nvSpPr>
        <p:spPr>
          <a:xfrm>
            <a:off x="1170700" y="3963182"/>
            <a:ext cx="1722811" cy="1260171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035431A6-A61F-466F-AD5C-28593B8A066B}"/>
              </a:ext>
            </a:extLst>
          </p:cNvPr>
          <p:cNvSpPr/>
          <p:nvPr/>
        </p:nvSpPr>
        <p:spPr>
          <a:xfrm>
            <a:off x="1878244" y="6024535"/>
            <a:ext cx="1169471" cy="351213"/>
          </a:xfrm>
          <a:prstGeom prst="rect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1C854A29-125E-4E00-96F7-F9E66F8FA07A}"/>
              </a:ext>
            </a:extLst>
          </p:cNvPr>
          <p:cNvSpPr/>
          <p:nvPr/>
        </p:nvSpPr>
        <p:spPr>
          <a:xfrm>
            <a:off x="2103190" y="6744256"/>
            <a:ext cx="2255868" cy="2462374"/>
          </a:xfrm>
          <a:prstGeom prst="rect">
            <a:avLst/>
          </a:prstGeom>
          <a:solidFill>
            <a:srgbClr val="FF9999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79C2D3B6-E427-4F82-BDD3-72DF44355CA9}"/>
              </a:ext>
            </a:extLst>
          </p:cNvPr>
          <p:cNvSpPr/>
          <p:nvPr/>
        </p:nvSpPr>
        <p:spPr>
          <a:xfrm>
            <a:off x="7297103" y="4876800"/>
            <a:ext cx="2285308" cy="3077227"/>
          </a:xfrm>
          <a:prstGeom prst="rect">
            <a:avLst/>
          </a:prstGeom>
          <a:solidFill>
            <a:srgbClr val="C0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D02BD2D4-B9E4-40EE-AA34-20057046CEB5}"/>
              </a:ext>
            </a:extLst>
          </p:cNvPr>
          <p:cNvSpPr/>
          <p:nvPr/>
        </p:nvSpPr>
        <p:spPr>
          <a:xfrm>
            <a:off x="9872360" y="1217812"/>
            <a:ext cx="1644392" cy="319461"/>
          </a:xfrm>
          <a:prstGeom prst="rect">
            <a:avLst/>
          </a:prstGeom>
          <a:solidFill>
            <a:srgbClr val="C0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25E225A8-5DA8-4DCF-96A3-A9821CCC4E89}"/>
              </a:ext>
            </a:extLst>
          </p:cNvPr>
          <p:cNvSpPr/>
          <p:nvPr/>
        </p:nvSpPr>
        <p:spPr>
          <a:xfrm>
            <a:off x="749196" y="1217812"/>
            <a:ext cx="1353994" cy="337480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FA0C9555-80DB-41C2-B9A0-3A4004C7B833}"/>
              </a:ext>
            </a:extLst>
          </p:cNvPr>
          <p:cNvSpPr/>
          <p:nvPr/>
        </p:nvSpPr>
        <p:spPr>
          <a:xfrm>
            <a:off x="3774323" y="1204080"/>
            <a:ext cx="722522" cy="351212"/>
          </a:xfrm>
          <a:prstGeom prst="rect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88E02391-5B21-466C-B39E-01BE70C15AB3}"/>
              </a:ext>
            </a:extLst>
          </p:cNvPr>
          <p:cNvSpPr/>
          <p:nvPr/>
        </p:nvSpPr>
        <p:spPr>
          <a:xfrm>
            <a:off x="4686119" y="1204080"/>
            <a:ext cx="2967283" cy="351212"/>
          </a:xfrm>
          <a:prstGeom prst="rect">
            <a:avLst/>
          </a:prstGeom>
          <a:solidFill>
            <a:srgbClr val="FF9999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B10FEF6F-8D27-41C6-AC87-43E448B1ABD0}"/>
              </a:ext>
            </a:extLst>
          </p:cNvPr>
          <p:cNvCxnSpPr>
            <a:cxnSpLocks/>
          </p:cNvCxnSpPr>
          <p:nvPr/>
        </p:nvCxnSpPr>
        <p:spPr>
          <a:xfrm>
            <a:off x="1377481" y="1659254"/>
            <a:ext cx="654624" cy="2303928"/>
          </a:xfrm>
          <a:prstGeom prst="straightConnector1">
            <a:avLst/>
          </a:prstGeom>
          <a:ln w="25400">
            <a:solidFill>
              <a:srgbClr val="FFFF00"/>
            </a:solidFill>
            <a:headEnd type="stealth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1A644F8C-93CB-4C35-B506-5952253F5FFB}"/>
              </a:ext>
            </a:extLst>
          </p:cNvPr>
          <p:cNvCxnSpPr>
            <a:cxnSpLocks/>
          </p:cNvCxnSpPr>
          <p:nvPr/>
        </p:nvCxnSpPr>
        <p:spPr>
          <a:xfrm flipH="1">
            <a:off x="2893511" y="1546282"/>
            <a:ext cx="1242073" cy="4478253"/>
          </a:xfrm>
          <a:prstGeom prst="straightConnector1">
            <a:avLst/>
          </a:prstGeom>
          <a:ln w="25400">
            <a:solidFill>
              <a:srgbClr val="FFC000"/>
            </a:solidFill>
            <a:headEnd type="stealth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F2EC1F42-B1A3-4084-8042-9FB1B507874F}"/>
              </a:ext>
            </a:extLst>
          </p:cNvPr>
          <p:cNvCxnSpPr>
            <a:cxnSpLocks/>
          </p:cNvCxnSpPr>
          <p:nvPr/>
        </p:nvCxnSpPr>
        <p:spPr>
          <a:xfrm flipH="1">
            <a:off x="3970446" y="1546282"/>
            <a:ext cx="2182617" cy="5197974"/>
          </a:xfrm>
          <a:prstGeom prst="straightConnector1">
            <a:avLst/>
          </a:prstGeom>
          <a:ln w="25400">
            <a:solidFill>
              <a:srgbClr val="FF9999"/>
            </a:solidFill>
            <a:headEnd type="stealth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D1C059DA-7866-4C00-BFAF-98702ECC2F7E}"/>
              </a:ext>
            </a:extLst>
          </p:cNvPr>
          <p:cNvCxnSpPr>
            <a:cxnSpLocks/>
          </p:cNvCxnSpPr>
          <p:nvPr/>
        </p:nvCxnSpPr>
        <p:spPr>
          <a:xfrm flipH="1">
            <a:off x="9026972" y="1546282"/>
            <a:ext cx="1690777" cy="3330518"/>
          </a:xfrm>
          <a:prstGeom prst="straightConnector1">
            <a:avLst/>
          </a:prstGeom>
          <a:ln w="25400">
            <a:solidFill>
              <a:srgbClr val="DB6207"/>
            </a:solidFill>
            <a:headEnd type="stealth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6649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6" grpId="0" animBg="1"/>
      <p:bldP spid="1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Trace Result Verification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22" name="Inhaltsplatzhalter 2">
            <a:extLst>
              <a:ext uri="{FF2B5EF4-FFF2-40B4-BE49-F238E27FC236}">
                <a16:creationId xmlns:a16="http://schemas.microsoft.com/office/drawing/2014/main" id="{BCD625D6-CB70-42E6-B4B7-BA424AD9C6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02400" y="4842849"/>
            <a:ext cx="6180446" cy="1453597"/>
          </a:xfrm>
          <a:ln>
            <a:noFill/>
          </a:ln>
        </p:spPr>
        <p:txBody>
          <a:bodyPr lIns="64800"/>
          <a:lstStyle/>
          <a:p>
            <a:pPr marL="650875" lvl="1" indent="0">
              <a:buNone/>
            </a:pPr>
            <a:r>
              <a:rPr lang="en-GB">
                <a:latin typeface="Eurostile" panose="020B0504020202050204" pitchFamily="34" charset="0"/>
              </a:rPr>
              <a:t>Compile and execute the code:</a:t>
            </a:r>
            <a:br>
              <a:rPr lang="en-GB">
                <a:latin typeface="Eurostile" panose="020B0504020202050204" pitchFamily="34" charset="0"/>
              </a:rPr>
            </a:br>
            <a:r>
              <a:rPr lang="en-GB">
                <a:solidFill>
                  <a:srgbClr val="FF0000"/>
                </a:solidFill>
                <a:latin typeface="Eurostile" panose="020B0504020202050204" pitchFamily="34" charset="0"/>
              </a:rPr>
              <a:t>Result = Prediction?</a:t>
            </a:r>
            <a:endParaRPr lang="en-GB" b="0">
              <a:solidFill>
                <a:srgbClr val="FF0000"/>
              </a:solidFill>
              <a:latin typeface="Eurostile" panose="020B0504020202050204" pitchFamily="34" charset="0"/>
            </a:endParaRPr>
          </a:p>
          <a:p>
            <a:pPr marL="650875" lvl="1" indent="0">
              <a:buNone/>
            </a:pPr>
            <a:endParaRPr lang="en-GB" b="0">
              <a:latin typeface="Eurostile" panose="020B0504020202050204" pitchFamily="34" charset="0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A6FEFE0-DC6E-4717-AAB4-5EF013BC69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63782"/>
            <a:ext cx="5933444" cy="8096772"/>
          </a:xfrm>
          <a:prstGeom prst="rect">
            <a:avLst/>
          </a:prstGeom>
        </p:spPr>
      </p:pic>
      <p:sp>
        <p:nvSpPr>
          <p:cNvPr id="27" name="Rechteck 26">
            <a:extLst>
              <a:ext uri="{FF2B5EF4-FFF2-40B4-BE49-F238E27FC236}">
                <a16:creationId xmlns:a16="http://schemas.microsoft.com/office/drawing/2014/main" id="{EA2F01A5-A53B-45EA-B4D4-14A457707150}"/>
              </a:ext>
            </a:extLst>
          </p:cNvPr>
          <p:cNvSpPr/>
          <p:nvPr/>
        </p:nvSpPr>
        <p:spPr>
          <a:xfrm>
            <a:off x="442799" y="8589819"/>
            <a:ext cx="2312275" cy="328550"/>
          </a:xfrm>
          <a:prstGeom prst="rect">
            <a:avLst/>
          </a:prstGeom>
          <a:solidFill>
            <a:srgbClr val="FFFF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D2BEBC42-01EC-4F0E-9C29-7FB6E678168C}"/>
              </a:ext>
            </a:extLst>
          </p:cNvPr>
          <p:cNvSpPr/>
          <p:nvPr/>
        </p:nvSpPr>
        <p:spPr>
          <a:xfrm>
            <a:off x="442799" y="8073463"/>
            <a:ext cx="3891695" cy="197922"/>
          </a:xfrm>
          <a:prstGeom prst="rect">
            <a:avLst/>
          </a:prstGeom>
          <a:solidFill>
            <a:srgbClr val="FFFF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Inhaltsplatzhalter 2">
            <a:extLst>
              <a:ext uri="{FF2B5EF4-FFF2-40B4-BE49-F238E27FC236}">
                <a16:creationId xmlns:a16="http://schemas.microsoft.com/office/drawing/2014/main" id="{C11E3180-076D-4A8B-8B74-B9A137852B3B}"/>
              </a:ext>
            </a:extLst>
          </p:cNvPr>
          <p:cNvSpPr txBox="1">
            <a:spLocks/>
          </p:cNvSpPr>
          <p:nvPr/>
        </p:nvSpPr>
        <p:spPr>
          <a:xfrm>
            <a:off x="6804560" y="7948349"/>
            <a:ext cx="5094515" cy="551072"/>
          </a:xfrm>
          <a:prstGeom prst="rect">
            <a:avLst/>
          </a:prstGeom>
          <a:ln>
            <a:noFill/>
          </a:ln>
        </p:spPr>
        <p:txBody>
          <a:bodyPr lIns="64800" tIns="65023" rIns="130046" bIns="65023"/>
          <a:lstStyle>
            <a:lvl1pPr marL="487363" indent="-48736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 3" pitchFamily="18" charset="2"/>
              <a:buChar char=""/>
              <a:defRPr sz="2800" b="1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55688" indent="-404813" algn="l" rtl="0" eaLnBrk="0" fontAlgn="base" hangingPunct="0">
              <a:spcBef>
                <a:spcPct val="20000"/>
              </a:spcBef>
              <a:spcAft>
                <a:spcPct val="0"/>
              </a:spcAft>
              <a:buFont typeface="Calibri" pitchFamily="34" charset="0"/>
              <a:buChar char="–"/>
              <a:defRPr sz="2800" spc="0">
                <a:solidFill>
                  <a:schemeClr val="tx1"/>
                </a:solidFill>
                <a:latin typeface="+mn-lt"/>
              </a:defRPr>
            </a:lvl2pPr>
            <a:lvl3pPr marL="1624013" indent="-3238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spc="0">
                <a:solidFill>
                  <a:schemeClr val="tx1"/>
                </a:solidFill>
                <a:latin typeface="+mn-lt"/>
              </a:defRPr>
            </a:lvl3pPr>
            <a:lvl4pPr marL="2274888" indent="-3238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spc="0">
                <a:solidFill>
                  <a:schemeClr val="tx1"/>
                </a:solidFill>
                <a:latin typeface="+mn-lt"/>
              </a:defRPr>
            </a:lvl4pPr>
            <a:lvl5pPr marL="2925763" indent="-32385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 spc="0">
                <a:solidFill>
                  <a:schemeClr val="tx1"/>
                </a:solidFill>
                <a:latin typeface="+mn-lt"/>
              </a:defRPr>
            </a:lvl5pPr>
            <a:lvl6pPr marL="357626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6pPr>
            <a:lvl7pPr marL="422649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7pPr>
            <a:lvl8pPr marL="487672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8pPr>
            <a:lvl9pPr marL="552695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9pPr>
          </a:lstStyle>
          <a:p>
            <a:pPr marL="650875" lvl="1" indent="0">
              <a:buFont typeface="Calibri" pitchFamily="34" charset="0"/>
              <a:buNone/>
            </a:pPr>
            <a:r>
              <a:rPr lang="en-GB" sz="2000" kern="0">
                <a:latin typeface="Eurostile" panose="020B0504020202050204" pitchFamily="34" charset="0"/>
              </a:rPr>
              <a:t>Get arguments from commandline</a:t>
            </a:r>
          </a:p>
        </p:txBody>
      </p:sp>
      <p:sp>
        <p:nvSpPr>
          <p:cNvPr id="36" name="Inhaltsplatzhalter 2">
            <a:extLst>
              <a:ext uri="{FF2B5EF4-FFF2-40B4-BE49-F238E27FC236}">
                <a16:creationId xmlns:a16="http://schemas.microsoft.com/office/drawing/2014/main" id="{53776843-18DD-4453-8097-85CC6357F639}"/>
              </a:ext>
            </a:extLst>
          </p:cNvPr>
          <p:cNvSpPr txBox="1">
            <a:spLocks/>
          </p:cNvSpPr>
          <p:nvPr/>
        </p:nvSpPr>
        <p:spPr>
          <a:xfrm>
            <a:off x="6804560" y="8509755"/>
            <a:ext cx="4180115" cy="690733"/>
          </a:xfrm>
          <a:prstGeom prst="rect">
            <a:avLst/>
          </a:prstGeom>
          <a:ln>
            <a:noFill/>
          </a:ln>
        </p:spPr>
        <p:txBody>
          <a:bodyPr lIns="64800" tIns="65023" rIns="130046" bIns="65023"/>
          <a:lstStyle>
            <a:lvl1pPr marL="487363" indent="-48736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 3" pitchFamily="18" charset="2"/>
              <a:buChar char=""/>
              <a:defRPr sz="2800" b="1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55688" indent="-404813" algn="l" rtl="0" eaLnBrk="0" fontAlgn="base" hangingPunct="0">
              <a:spcBef>
                <a:spcPct val="20000"/>
              </a:spcBef>
              <a:spcAft>
                <a:spcPct val="0"/>
              </a:spcAft>
              <a:buFont typeface="Calibri" pitchFamily="34" charset="0"/>
              <a:buChar char="–"/>
              <a:defRPr sz="2800" spc="0">
                <a:solidFill>
                  <a:schemeClr val="tx1"/>
                </a:solidFill>
                <a:latin typeface="+mn-lt"/>
              </a:defRPr>
            </a:lvl2pPr>
            <a:lvl3pPr marL="1624013" indent="-3238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spc="0">
                <a:solidFill>
                  <a:schemeClr val="tx1"/>
                </a:solidFill>
                <a:latin typeface="+mn-lt"/>
              </a:defRPr>
            </a:lvl3pPr>
            <a:lvl4pPr marL="2274888" indent="-3238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spc="0">
                <a:solidFill>
                  <a:schemeClr val="tx1"/>
                </a:solidFill>
                <a:latin typeface="+mn-lt"/>
              </a:defRPr>
            </a:lvl4pPr>
            <a:lvl5pPr marL="2925763" indent="-32385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 spc="0">
                <a:solidFill>
                  <a:schemeClr val="tx1"/>
                </a:solidFill>
                <a:latin typeface="+mn-lt"/>
              </a:defRPr>
            </a:lvl5pPr>
            <a:lvl6pPr marL="357626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6pPr>
            <a:lvl7pPr marL="422649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7pPr>
            <a:lvl8pPr marL="487672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8pPr>
            <a:lvl9pPr marL="552695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9pPr>
          </a:lstStyle>
          <a:p>
            <a:pPr marL="650875" lvl="1" indent="0">
              <a:buFont typeface="Calibri" pitchFamily="34" charset="0"/>
              <a:buNone/>
            </a:pPr>
            <a:r>
              <a:rPr lang="en-GB" sz="2000" kern="0">
                <a:latin typeface="Eurostile" panose="020B0504020202050204" pitchFamily="34" charset="0"/>
              </a:rPr>
              <a:t>Execute function</a:t>
            </a:r>
            <a:br>
              <a:rPr lang="en-GB" sz="2000" kern="0">
                <a:latin typeface="Eurostile" panose="020B0504020202050204" pitchFamily="34" charset="0"/>
              </a:rPr>
            </a:br>
            <a:r>
              <a:rPr lang="en-GB" sz="2000" kern="0">
                <a:latin typeface="Eurostile" panose="020B0504020202050204" pitchFamily="34" charset="0"/>
              </a:rPr>
              <a:t>Print return value to stdout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9CB37461-9392-42E0-A2D6-DFDE8DF9F88F}"/>
              </a:ext>
            </a:extLst>
          </p:cNvPr>
          <p:cNvSpPr txBox="1"/>
          <p:nvPr/>
        </p:nvSpPr>
        <p:spPr>
          <a:xfrm>
            <a:off x="7332623" y="2739280"/>
            <a:ext cx="5640216" cy="523220"/>
          </a:xfrm>
          <a:prstGeom prst="rect">
            <a:avLst/>
          </a:prstGeom>
          <a:solidFill>
            <a:schemeClr val="accent5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2800">
                <a:latin typeface="Courier New" panose="02070309020205020404" pitchFamily="49" charset="0"/>
                <a:cs typeface="Courier New" panose="02070309020205020404" pitchFamily="49" charset="0"/>
              </a:rPr>
              <a:t>short _FDtest(float *px)</a:t>
            </a:r>
          </a:p>
        </p:txBody>
      </p:sp>
      <p:sp>
        <p:nvSpPr>
          <p:cNvPr id="10" name="Geschweifte Klammer rechts 9">
            <a:extLst>
              <a:ext uri="{FF2B5EF4-FFF2-40B4-BE49-F238E27FC236}">
                <a16:creationId xmlns:a16="http://schemas.microsoft.com/office/drawing/2014/main" id="{5EE44EA0-E641-4B38-BF81-8CCFE6A587F7}"/>
              </a:ext>
            </a:extLst>
          </p:cNvPr>
          <p:cNvSpPr/>
          <p:nvPr/>
        </p:nvSpPr>
        <p:spPr>
          <a:xfrm>
            <a:off x="5814054" y="1163782"/>
            <a:ext cx="539496" cy="8096772"/>
          </a:xfrm>
          <a:prstGeom prst="rightBrace">
            <a:avLst>
              <a:gd name="adj1" fmla="val 26977"/>
              <a:gd name="adj2" fmla="val 23160"/>
            </a:avLst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Pfeil: nach links 3">
            <a:extLst>
              <a:ext uri="{FF2B5EF4-FFF2-40B4-BE49-F238E27FC236}">
                <a16:creationId xmlns:a16="http://schemas.microsoft.com/office/drawing/2014/main" id="{29C4B277-BA03-431E-A973-F482ED1F0490}"/>
              </a:ext>
            </a:extLst>
          </p:cNvPr>
          <p:cNvSpPr/>
          <p:nvPr/>
        </p:nvSpPr>
        <p:spPr>
          <a:xfrm>
            <a:off x="6502399" y="2821169"/>
            <a:ext cx="634671" cy="359443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C02450EC-97CC-40EC-833A-82CCD6902CA4}"/>
              </a:ext>
            </a:extLst>
          </p:cNvPr>
          <p:cNvCxnSpPr>
            <a:cxnSpLocks/>
          </p:cNvCxnSpPr>
          <p:nvPr/>
        </p:nvCxnSpPr>
        <p:spPr>
          <a:xfrm flipH="1">
            <a:off x="4465122" y="8182099"/>
            <a:ext cx="2867501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439C4825-FC13-4066-8255-EFF487308EEA}"/>
              </a:ext>
            </a:extLst>
          </p:cNvPr>
          <p:cNvCxnSpPr>
            <a:cxnSpLocks/>
          </p:cNvCxnSpPr>
          <p:nvPr/>
        </p:nvCxnSpPr>
        <p:spPr>
          <a:xfrm flipH="1">
            <a:off x="2900744" y="8775865"/>
            <a:ext cx="4431879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5551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build="p"/>
      <p:bldP spid="27" grpId="0" animBg="1"/>
      <p:bldP spid="29" grpId="0" animBg="1"/>
      <p:bldP spid="34" grpId="0"/>
      <p:bldP spid="36" grpId="0"/>
      <p:bldP spid="3" grpId="0" animBg="1"/>
      <p:bldP spid="10" grpId="0" animBg="1"/>
      <p:bldP spid="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Specific Problems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r>
              <a:rPr lang="en-GB" sz="2400" b="0" dirty="0">
                <a:latin typeface="Eurostile" panose="020B0504020202050204" pitchFamily="34" charset="0"/>
              </a:rPr>
              <a:t>Recap: </a:t>
            </a:r>
            <a:r>
              <a:rPr lang="en-GB" sz="2400" b="0">
                <a:latin typeface="Eurostile" panose="020B0504020202050204" pitchFamily="34" charset="0"/>
              </a:rPr>
              <a:t>The Challenge by Example</a:t>
            </a:r>
            <a:endParaRPr lang="en-GB" sz="2400" b="0" dirty="0">
              <a:latin typeface="Eurostile" panose="020B0504020202050204" pitchFamily="34" charset="0"/>
            </a:endParaRPr>
          </a:p>
          <a:p>
            <a:r>
              <a:rPr lang="en-GB" sz="2400" b="0">
                <a:latin typeface="Eurostile" panose="020B0504020202050204" pitchFamily="34" charset="0"/>
              </a:rPr>
              <a:t>How </a:t>
            </a:r>
            <a:r>
              <a:rPr lang="en-GB" sz="2400" b="0" dirty="0">
                <a:latin typeface="Eurostile" panose="020B0504020202050204" pitchFamily="34" charset="0"/>
              </a:rPr>
              <a:t>it works</a:t>
            </a:r>
          </a:p>
          <a:p>
            <a:r>
              <a:rPr lang="en-GB" sz="2400" dirty="0">
                <a:solidFill>
                  <a:srgbClr val="FF0000"/>
                </a:solidFill>
                <a:latin typeface="Eurostile" panose="020B0504020202050204" pitchFamily="34" charset="0"/>
              </a:rPr>
              <a:t>Specific Problems (and their Solutions)</a:t>
            </a:r>
          </a:p>
          <a:p>
            <a:r>
              <a:rPr lang="en-GB" sz="2400" b="0" dirty="0">
                <a:latin typeface="Eurostile" panose="020B0504020202050204" pitchFamily="34" charset="0"/>
              </a:rPr>
              <a:t>An Example Test</a:t>
            </a:r>
          </a:p>
          <a:p>
            <a:r>
              <a:rPr lang="en-GB" sz="2400" b="0" dirty="0">
                <a:latin typeface="Eurostile" panose="020B0504020202050204" pitchFamily="34" charset="0"/>
              </a:rPr>
              <a:t>Pragmas and Debugging Facilities</a:t>
            </a:r>
          </a:p>
          <a:p>
            <a:r>
              <a:rPr lang="en-GB" sz="2400" b="0" dirty="0">
                <a:latin typeface="Eurostile" panose="020B0504020202050204" pitchFamily="34" charset="0"/>
              </a:rPr>
              <a:t>Experience in </a:t>
            </a:r>
            <a:r>
              <a:rPr lang="en-GB" sz="2400" b="0" dirty="0" err="1">
                <a:latin typeface="Eurostile" panose="020B0504020202050204" pitchFamily="34" charset="0"/>
              </a:rPr>
              <a:t>QkitKnorrBremse</a:t>
            </a:r>
            <a:endParaRPr lang="en-GB" sz="2400" b="0" dirty="0">
              <a:latin typeface="Eurostile" panose="020B0504020202050204" pitchFamily="34" charset="0"/>
            </a:endParaRPr>
          </a:p>
          <a:p>
            <a:r>
              <a:rPr lang="en-GB" sz="2400" b="0" dirty="0">
                <a:latin typeface="Eurostile" panose="020B0504020202050204" pitchFamily="34" charset="0"/>
              </a:rPr>
              <a:t>Current State and Outlook</a:t>
            </a:r>
          </a:p>
          <a:p>
            <a:r>
              <a:rPr lang="en-GB" sz="2400" b="0" dirty="0">
                <a:latin typeface="Eurostile" panose="020B0504020202050204" pitchFamily="34" charset="0"/>
              </a:rPr>
              <a:t>Questions/Discussion</a:t>
            </a:r>
          </a:p>
          <a:p>
            <a:pPr marL="0" indent="0">
              <a:buNone/>
            </a:pPr>
            <a:endParaRPr lang="en-GB" sz="2400" b="0" dirty="0">
              <a:latin typeface="Eurostile" panose="020B0504020202050204" pitchFamily="34" charset="0"/>
            </a:endParaRPr>
          </a:p>
          <a:p>
            <a:endParaRPr lang="en-GB" sz="2400" b="0" dirty="0">
              <a:latin typeface="Eurostile" panose="020B0504020202050204" pitchFamily="34" charset="0"/>
            </a:endParaRPr>
          </a:p>
          <a:p>
            <a:pPr marL="0" indent="0">
              <a:buNone/>
            </a:pPr>
            <a:endParaRPr lang="en-GB" sz="2400" b="0" dirty="0">
              <a:latin typeface="Eurostile" panose="020B0504020202050204" pitchFamily="34" charset="0"/>
            </a:endParaRPr>
          </a:p>
          <a:p>
            <a:pPr marL="0" indent="0">
              <a:buNone/>
            </a:pPr>
            <a:endParaRPr lang="en-GB" sz="2400" b="0" dirty="0">
              <a:latin typeface="Eurostile" panose="020B0504020202050204" pitchFamily="34" charset="0"/>
            </a:endParaRPr>
          </a:p>
          <a:p>
            <a:endParaRPr lang="en-GB" sz="2400" b="0" dirty="0">
              <a:latin typeface="Eurostile" panose="020B05040202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30482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F066EE0F-8D35-418E-8FB2-9069E0E951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680" y="2280636"/>
            <a:ext cx="11959362" cy="5034564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Eurostile" panose="020B0504020202050204" pitchFamily="34" charset="0"/>
              </a:rPr>
              <a:t>Dirty Detail: Pointer Casting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5BE8D3C6-7CAE-47F4-B603-655A6C668653}"/>
              </a:ext>
            </a:extLst>
          </p:cNvPr>
          <p:cNvSpPr/>
          <p:nvPr/>
        </p:nvSpPr>
        <p:spPr>
          <a:xfrm>
            <a:off x="1734470" y="5968195"/>
            <a:ext cx="6181980" cy="509089"/>
          </a:xfrm>
          <a:prstGeom prst="rect">
            <a:avLst/>
          </a:prstGeom>
          <a:solidFill>
            <a:srgbClr val="FFFF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21C86DC-B800-4F8A-A8F8-70406C43942E}"/>
              </a:ext>
            </a:extLst>
          </p:cNvPr>
          <p:cNvSpPr/>
          <p:nvPr/>
        </p:nvSpPr>
        <p:spPr>
          <a:xfrm>
            <a:off x="2813796" y="6806111"/>
            <a:ext cx="1933568" cy="509089"/>
          </a:xfrm>
          <a:prstGeom prst="rect">
            <a:avLst/>
          </a:prstGeom>
          <a:solidFill>
            <a:srgbClr val="FFFF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5378705A-CC14-45F3-A96D-4BF99D423828}"/>
              </a:ext>
            </a:extLst>
          </p:cNvPr>
          <p:cNvCxnSpPr>
            <a:cxnSpLocks/>
          </p:cNvCxnSpPr>
          <p:nvPr/>
        </p:nvCxnSpPr>
        <p:spPr>
          <a:xfrm flipV="1">
            <a:off x="4963886" y="1033200"/>
            <a:ext cx="2173184" cy="4934995"/>
          </a:xfrm>
          <a:prstGeom prst="straightConnector1">
            <a:avLst/>
          </a:prstGeom>
          <a:ln w="25400">
            <a:solidFill>
              <a:srgbClr val="0070C0"/>
            </a:solidFill>
            <a:headEnd type="stealth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22349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feld 32">
            <a:extLst>
              <a:ext uri="{FF2B5EF4-FFF2-40B4-BE49-F238E27FC236}">
                <a16:creationId xmlns:a16="http://schemas.microsoft.com/office/drawing/2014/main" id="{36E0AF75-E5C6-4333-8A3B-839575E4F1F6}"/>
              </a:ext>
            </a:extLst>
          </p:cNvPr>
          <p:cNvSpPr txBox="1"/>
          <p:nvPr/>
        </p:nvSpPr>
        <p:spPr>
          <a:xfrm>
            <a:off x="3335981" y="1659385"/>
            <a:ext cx="776996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ps-&gt;_Sh[1]</a:t>
            </a:r>
          </a:p>
          <a:p>
            <a:r>
              <a:rPr lang="de-DE" sz="3200" b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:: unsigned short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Getting down to Memory Bits</a:t>
            </a:r>
            <a:endParaRPr lang="en-GB" dirty="0">
              <a:latin typeface="Eurostile" panose="020B0504020202050204" pitchFamily="34" charset="0"/>
            </a:endParaRPr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BAD123BB-6C85-47E0-8C33-1801A6A50F95}"/>
              </a:ext>
            </a:extLst>
          </p:cNvPr>
          <p:cNvCxnSpPr>
            <a:cxnSpLocks/>
          </p:cNvCxnSpPr>
          <p:nvPr/>
        </p:nvCxnSpPr>
        <p:spPr>
          <a:xfrm flipV="1">
            <a:off x="2102000" y="7302674"/>
            <a:ext cx="0" cy="1372085"/>
          </a:xfrm>
          <a:prstGeom prst="straightConnector1">
            <a:avLst/>
          </a:prstGeom>
          <a:ln w="63500">
            <a:solidFill>
              <a:srgbClr val="FFFF00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Grafik 15">
            <a:extLst>
              <a:ext uri="{FF2B5EF4-FFF2-40B4-BE49-F238E27FC236}">
                <a16:creationId xmlns:a16="http://schemas.microsoft.com/office/drawing/2014/main" id="{328AED9E-5BF9-41C1-9444-211F165708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5371" y="3604944"/>
            <a:ext cx="9389988" cy="2932950"/>
          </a:xfrm>
          <a:prstGeom prst="rect">
            <a:avLst/>
          </a:prstGeom>
        </p:spPr>
      </p:pic>
      <p:sp>
        <p:nvSpPr>
          <p:cNvPr id="21" name="Geschweifte Klammer rechts 20">
            <a:extLst>
              <a:ext uri="{FF2B5EF4-FFF2-40B4-BE49-F238E27FC236}">
                <a16:creationId xmlns:a16="http://schemas.microsoft.com/office/drawing/2014/main" id="{BB405093-9B62-4EFA-A830-B11E3AC3E113}"/>
              </a:ext>
            </a:extLst>
          </p:cNvPr>
          <p:cNvSpPr/>
          <p:nvPr/>
        </p:nvSpPr>
        <p:spPr>
          <a:xfrm rot="5400000">
            <a:off x="6242275" y="2485994"/>
            <a:ext cx="539496" cy="8820046"/>
          </a:xfrm>
          <a:prstGeom prst="rightBrace">
            <a:avLst>
              <a:gd name="adj1" fmla="val 26977"/>
              <a:gd name="adj2" fmla="val 50544"/>
            </a:avLst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Geschweifte Klammer rechts 21">
            <a:extLst>
              <a:ext uri="{FF2B5EF4-FFF2-40B4-BE49-F238E27FC236}">
                <a16:creationId xmlns:a16="http://schemas.microsoft.com/office/drawing/2014/main" id="{902F654E-2912-438F-8C6B-CE50EE0C3560}"/>
              </a:ext>
            </a:extLst>
          </p:cNvPr>
          <p:cNvSpPr/>
          <p:nvPr/>
        </p:nvSpPr>
        <p:spPr>
          <a:xfrm rot="16200000">
            <a:off x="4031438" y="1053662"/>
            <a:ext cx="539496" cy="4398365"/>
          </a:xfrm>
          <a:prstGeom prst="rightBrace">
            <a:avLst>
              <a:gd name="adj1" fmla="val 26977"/>
              <a:gd name="adj2" fmla="val 50544"/>
            </a:avLst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Geschweifte Klammer rechts 22">
            <a:extLst>
              <a:ext uri="{FF2B5EF4-FFF2-40B4-BE49-F238E27FC236}">
                <a16:creationId xmlns:a16="http://schemas.microsoft.com/office/drawing/2014/main" id="{05A82B93-9C4A-49B6-8C23-0E0CE3721DB0}"/>
              </a:ext>
            </a:extLst>
          </p:cNvPr>
          <p:cNvSpPr/>
          <p:nvPr/>
        </p:nvSpPr>
        <p:spPr>
          <a:xfrm rot="16200000">
            <a:off x="8496958" y="1097505"/>
            <a:ext cx="539496" cy="4310680"/>
          </a:xfrm>
          <a:prstGeom prst="rightBrace">
            <a:avLst>
              <a:gd name="adj1" fmla="val 26977"/>
              <a:gd name="adj2" fmla="val 50544"/>
            </a:avLst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C3CE4465-EB28-4E87-B47D-49A1B9DBA748}"/>
              </a:ext>
            </a:extLst>
          </p:cNvPr>
          <p:cNvCxnSpPr>
            <a:cxnSpLocks/>
          </p:cNvCxnSpPr>
          <p:nvPr/>
        </p:nvCxnSpPr>
        <p:spPr>
          <a:xfrm flipV="1">
            <a:off x="2102000" y="2893513"/>
            <a:ext cx="0" cy="4272254"/>
          </a:xfrm>
          <a:prstGeom prst="straightConnector1">
            <a:avLst/>
          </a:prstGeom>
          <a:ln w="63500">
            <a:solidFill>
              <a:srgbClr val="0070C0"/>
            </a:solidFill>
            <a:prstDash val="sysDot"/>
            <a:headEnd type="none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feld 30">
            <a:extLst>
              <a:ext uri="{FF2B5EF4-FFF2-40B4-BE49-F238E27FC236}">
                <a16:creationId xmlns:a16="http://schemas.microsoft.com/office/drawing/2014/main" id="{75064DFA-1FC3-48BE-83AA-88921E48A448}"/>
              </a:ext>
            </a:extLst>
          </p:cNvPr>
          <p:cNvSpPr txBox="1"/>
          <p:nvPr/>
        </p:nvSpPr>
        <p:spPr>
          <a:xfrm>
            <a:off x="5009507" y="7165766"/>
            <a:ext cx="291769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200" b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*px</a:t>
            </a:r>
          </a:p>
          <a:p>
            <a:pPr algn="ctr"/>
            <a:r>
              <a:rPr lang="de-DE" sz="3200" b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:: float</a:t>
            </a: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139249F5-E561-4444-9F69-4B6B5ED96F65}"/>
              </a:ext>
            </a:extLst>
          </p:cNvPr>
          <p:cNvSpPr txBox="1"/>
          <p:nvPr/>
        </p:nvSpPr>
        <p:spPr>
          <a:xfrm>
            <a:off x="7396326" y="1609153"/>
            <a:ext cx="41908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ps-&gt;_Sh[0]</a:t>
            </a:r>
          </a:p>
        </p:txBody>
      </p:sp>
      <p:pic>
        <p:nvPicPr>
          <p:cNvPr id="37" name="Grafik 36">
            <a:extLst>
              <a:ext uri="{FF2B5EF4-FFF2-40B4-BE49-F238E27FC236}">
                <a16:creationId xmlns:a16="http://schemas.microsoft.com/office/drawing/2014/main" id="{42298857-F349-4D6B-AD23-4F748255B9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5230" y="8662300"/>
            <a:ext cx="6990880" cy="631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682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Eurostile" panose="020B0504020202050204" pitchFamily="34" charset="0"/>
              </a:rPr>
              <a:t>Memory Bits Code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25371"/>
            <a:ext cx="12603409" cy="13567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570566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Eurostile" panose="020B0504020202050204" pitchFamily="34" charset="0"/>
              </a:rPr>
              <a:t>What </a:t>
            </a:r>
            <a:r>
              <a:rPr lang="en-GB">
                <a:latin typeface="Eurostile" panose="020B0504020202050204" pitchFamily="34" charset="0"/>
              </a:rPr>
              <a:t>about the Array?</a:t>
            </a:r>
            <a:endParaRPr lang="en-GB" dirty="0">
              <a:latin typeface="Eurostile" panose="020B0504020202050204" pitchFamily="34" charset="0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37C90C56-303A-4B57-8DAE-5F860A1D85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19379"/>
            <a:ext cx="11959362" cy="5034564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A0CEBCEF-9241-4625-AB4B-726673AB94CB}"/>
              </a:ext>
            </a:extLst>
          </p:cNvPr>
          <p:cNvSpPr/>
          <p:nvPr/>
        </p:nvSpPr>
        <p:spPr>
          <a:xfrm>
            <a:off x="2267531" y="6544854"/>
            <a:ext cx="1933568" cy="509089"/>
          </a:xfrm>
          <a:prstGeom prst="rect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ABD106DE-C91E-4060-90BE-A7727799C1E6}"/>
              </a:ext>
            </a:extLst>
          </p:cNvPr>
          <p:cNvCxnSpPr>
            <a:cxnSpLocks/>
          </p:cNvCxnSpPr>
          <p:nvPr/>
        </p:nvCxnSpPr>
        <p:spPr>
          <a:xfrm flipV="1">
            <a:off x="3146961" y="938151"/>
            <a:ext cx="3811979" cy="5606704"/>
          </a:xfrm>
          <a:prstGeom prst="straightConnector1">
            <a:avLst/>
          </a:prstGeom>
          <a:ln w="25400">
            <a:solidFill>
              <a:srgbClr val="FFC000"/>
            </a:solidFill>
            <a:headEnd type="stealth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7407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Eurostile" panose="020B0504020202050204" pitchFamily="34" charset="0"/>
              </a:rPr>
              <a:t>Z3 Array Theory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B426574-C4A7-4784-87C1-E05C88B348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8974" y="1136539"/>
            <a:ext cx="8626852" cy="5798650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8175DD2E-2689-4D96-88E4-E1FB275CA4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2037" y="7430414"/>
            <a:ext cx="8060725" cy="1856089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F8F161C0-1B27-4279-93E7-DB3CF4EBF0DB}"/>
              </a:ext>
            </a:extLst>
          </p:cNvPr>
          <p:cNvSpPr/>
          <p:nvPr/>
        </p:nvSpPr>
        <p:spPr>
          <a:xfrm>
            <a:off x="4842027" y="6005789"/>
            <a:ext cx="1071885" cy="291257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3600">
              <a:solidFill>
                <a:schemeClr val="accent1">
                  <a:lumMod val="50000"/>
                </a:schemeClr>
              </a:solidFill>
              <a:latin typeface="Eurostile" panose="020B0504020202050204" pitchFamily="34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B3F4B76D-B75F-49B8-BE64-A72B9545BA12}"/>
              </a:ext>
            </a:extLst>
          </p:cNvPr>
          <p:cNvSpPr/>
          <p:nvPr/>
        </p:nvSpPr>
        <p:spPr>
          <a:xfrm>
            <a:off x="6487419" y="6005788"/>
            <a:ext cx="1071885" cy="291257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3600">
              <a:solidFill>
                <a:schemeClr val="accent1">
                  <a:lumMod val="50000"/>
                </a:schemeClr>
              </a:solidFill>
              <a:latin typeface="Eurostile" panose="020B0504020202050204" pitchFamily="34" charset="0"/>
            </a:endParaRPr>
          </a:p>
        </p:txBody>
      </p: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8BC6A322-9D1D-4C0B-A466-4E55C8AFBD9B}"/>
              </a:ext>
            </a:extLst>
          </p:cNvPr>
          <p:cNvCxnSpPr>
            <a:cxnSpLocks/>
          </p:cNvCxnSpPr>
          <p:nvPr/>
        </p:nvCxnSpPr>
        <p:spPr>
          <a:xfrm>
            <a:off x="4842027" y="5221535"/>
            <a:ext cx="86233" cy="784253"/>
          </a:xfrm>
          <a:prstGeom prst="straightConnector1">
            <a:avLst/>
          </a:prstGeom>
          <a:ln w="38100">
            <a:solidFill>
              <a:schemeClr val="accent5">
                <a:lumMod val="75000"/>
              </a:schemeClr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feld 14">
            <a:extLst>
              <a:ext uri="{FF2B5EF4-FFF2-40B4-BE49-F238E27FC236}">
                <a16:creationId xmlns:a16="http://schemas.microsoft.com/office/drawing/2014/main" id="{5E2EC88F-3641-45D7-8E65-8F05801079D6}"/>
              </a:ext>
            </a:extLst>
          </p:cNvPr>
          <p:cNvSpPr txBox="1"/>
          <p:nvPr/>
        </p:nvSpPr>
        <p:spPr>
          <a:xfrm>
            <a:off x="6645566" y="4876800"/>
            <a:ext cx="890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>
                <a:solidFill>
                  <a:schemeClr val="accent5">
                    <a:lumMod val="75000"/>
                  </a:schemeClr>
                </a:solidFill>
              </a:rPr>
              <a:t>New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96C80F70-0593-4D40-BA76-C173132C103A}"/>
              </a:ext>
            </a:extLst>
          </p:cNvPr>
          <p:cNvSpPr txBox="1"/>
          <p:nvPr/>
        </p:nvSpPr>
        <p:spPr>
          <a:xfrm>
            <a:off x="4581358" y="4876800"/>
            <a:ext cx="890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>
                <a:solidFill>
                  <a:schemeClr val="accent5">
                    <a:lumMod val="75000"/>
                  </a:schemeClr>
                </a:solidFill>
              </a:rPr>
              <a:t>Old</a:t>
            </a:r>
          </a:p>
        </p:txBody>
      </p: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28AF8876-855C-494C-8A7E-73AA22C4060F}"/>
              </a:ext>
            </a:extLst>
          </p:cNvPr>
          <p:cNvCxnSpPr>
            <a:cxnSpLocks/>
          </p:cNvCxnSpPr>
          <p:nvPr/>
        </p:nvCxnSpPr>
        <p:spPr>
          <a:xfrm>
            <a:off x="6947058" y="5246132"/>
            <a:ext cx="0" cy="723498"/>
          </a:xfrm>
          <a:prstGeom prst="straightConnector1">
            <a:avLst/>
          </a:prstGeom>
          <a:ln w="38100">
            <a:solidFill>
              <a:schemeClr val="accent5">
                <a:lumMod val="75000"/>
              </a:schemeClr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6128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2" grpId="0" animBg="1"/>
      <p:bldP spid="15" grpId="0"/>
      <p:bldP spid="1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rafik 29">
            <a:extLst>
              <a:ext uri="{FF2B5EF4-FFF2-40B4-BE49-F238E27FC236}">
                <a16:creationId xmlns:a16="http://schemas.microsoft.com/office/drawing/2014/main" id="{030B992E-94D7-4331-B818-635A675552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338" y="1504427"/>
            <a:ext cx="4396797" cy="1362051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Translation of Arrays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07DCBC70-348C-4EB0-A419-7170D4ADD7C8}"/>
              </a:ext>
            </a:extLst>
          </p:cNvPr>
          <p:cNvSpPr txBox="1"/>
          <p:nvPr/>
        </p:nvSpPr>
        <p:spPr>
          <a:xfrm>
            <a:off x="7184572" y="1389458"/>
            <a:ext cx="4429496" cy="147732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DECL arr :: int[2]</a:t>
            </a:r>
          </a:p>
          <a:p>
            <a:r>
              <a:rPr lang="de-DE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ASSN arr[0] = 1</a:t>
            </a:r>
          </a:p>
          <a:p>
            <a:r>
              <a:rPr lang="de-DE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ASSN arr[1] = 2</a:t>
            </a:r>
          </a:p>
          <a:p>
            <a:r>
              <a:rPr lang="de-DE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ASSN arr[1] = 10</a:t>
            </a:r>
          </a:p>
          <a:p>
            <a:r>
              <a:rPr lang="de-DE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RET arr[1]</a:t>
            </a:r>
          </a:p>
        </p:txBody>
      </p:sp>
      <p:sp>
        <p:nvSpPr>
          <p:cNvPr id="8" name="Geschweifte Klammer rechts 7">
            <a:extLst>
              <a:ext uri="{FF2B5EF4-FFF2-40B4-BE49-F238E27FC236}">
                <a16:creationId xmlns:a16="http://schemas.microsoft.com/office/drawing/2014/main" id="{27E3F80A-6B8B-4D2F-9B91-6B0D8817A3C8}"/>
              </a:ext>
            </a:extLst>
          </p:cNvPr>
          <p:cNvSpPr/>
          <p:nvPr/>
        </p:nvSpPr>
        <p:spPr>
          <a:xfrm rot="10800000">
            <a:off x="6638304" y="1419379"/>
            <a:ext cx="439388" cy="821528"/>
          </a:xfrm>
          <a:prstGeom prst="rightBrace">
            <a:avLst>
              <a:gd name="adj1" fmla="val 26977"/>
              <a:gd name="adj2" fmla="val 48446"/>
            </a:avLst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C81CFBC7-2593-4EF9-9804-496873DADCB6}"/>
              </a:ext>
            </a:extLst>
          </p:cNvPr>
          <p:cNvCxnSpPr>
            <a:cxnSpLocks/>
          </p:cNvCxnSpPr>
          <p:nvPr/>
        </p:nvCxnSpPr>
        <p:spPr>
          <a:xfrm>
            <a:off x="5676405" y="1831486"/>
            <a:ext cx="890649" cy="576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0307B813-4388-4EF1-A4DB-3E75D8EF1EE6}"/>
              </a:ext>
            </a:extLst>
          </p:cNvPr>
          <p:cNvCxnSpPr>
            <a:cxnSpLocks/>
          </p:cNvCxnSpPr>
          <p:nvPr/>
        </p:nvCxnSpPr>
        <p:spPr>
          <a:xfrm>
            <a:off x="3526970" y="2299883"/>
            <a:ext cx="3550722" cy="12995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feld 17">
            <a:extLst>
              <a:ext uri="{FF2B5EF4-FFF2-40B4-BE49-F238E27FC236}">
                <a16:creationId xmlns:a16="http://schemas.microsoft.com/office/drawing/2014/main" id="{B91C6AD1-7121-476D-BEF4-9ABDA55EE836}"/>
              </a:ext>
            </a:extLst>
          </p:cNvPr>
          <p:cNvSpPr txBox="1"/>
          <p:nvPr/>
        </p:nvSpPr>
        <p:spPr>
          <a:xfrm>
            <a:off x="7184572" y="4753998"/>
            <a:ext cx="4429496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DECL arr$$$1 :: int[2]</a:t>
            </a:r>
          </a:p>
          <a:p>
            <a:r>
              <a:rPr lang="de-DE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ASSN arr$$$1 -&gt; arr$$$1[0] = 1</a:t>
            </a:r>
          </a:p>
          <a:p>
            <a:r>
              <a:rPr lang="de-DE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ASSN arr$$$1 -&gt; arr$$$1[1] = 2</a:t>
            </a:r>
          </a:p>
          <a:p>
            <a:endParaRPr lang="de-DE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r>
              <a:rPr lang="de-DE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DECL arr$$$2 :: int[2]</a:t>
            </a:r>
          </a:p>
          <a:p>
            <a:r>
              <a:rPr lang="de-DE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ASSN arr$$$1 -&gt; arr$$$2[1] = 10</a:t>
            </a:r>
          </a:p>
          <a:p>
            <a:r>
              <a:rPr lang="de-DE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RET arr$$$2[1]</a:t>
            </a:r>
          </a:p>
        </p:txBody>
      </p:sp>
      <p:sp>
        <p:nvSpPr>
          <p:cNvPr id="20" name="Pfeil: nach rechts 19">
            <a:extLst>
              <a:ext uri="{FF2B5EF4-FFF2-40B4-BE49-F238E27FC236}">
                <a16:creationId xmlns:a16="http://schemas.microsoft.com/office/drawing/2014/main" id="{32E6E33F-06D3-444F-8D10-D50A5CF54D7A}"/>
              </a:ext>
            </a:extLst>
          </p:cNvPr>
          <p:cNvSpPr/>
          <p:nvPr/>
        </p:nvSpPr>
        <p:spPr>
          <a:xfrm rot="5400000">
            <a:off x="9379632" y="2807316"/>
            <a:ext cx="419381" cy="439387"/>
          </a:xfrm>
          <a:prstGeom prst="rightArrow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rgbClr val="7030A0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8789EBCC-5B4F-4DEA-9C84-037EE7B06771}"/>
              </a:ext>
            </a:extLst>
          </p:cNvPr>
          <p:cNvSpPr/>
          <p:nvPr/>
        </p:nvSpPr>
        <p:spPr>
          <a:xfrm>
            <a:off x="8645232" y="3236700"/>
            <a:ext cx="1888178" cy="1151907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>
                <a:solidFill>
                  <a:schemeClr val="bg1"/>
                </a:solidFill>
              </a:rPr>
              <a:t>Trans-</a:t>
            </a:r>
            <a:br>
              <a:rPr lang="de-DE" sz="3200">
                <a:solidFill>
                  <a:schemeClr val="bg1"/>
                </a:solidFill>
              </a:rPr>
            </a:br>
            <a:r>
              <a:rPr lang="de-DE" sz="3200">
                <a:solidFill>
                  <a:schemeClr val="bg1"/>
                </a:solidFill>
              </a:rPr>
              <a:t>former</a:t>
            </a:r>
          </a:p>
        </p:txBody>
      </p:sp>
      <p:sp>
        <p:nvSpPr>
          <p:cNvPr id="22" name="Pfeil: nach rechts 21">
            <a:extLst>
              <a:ext uri="{FF2B5EF4-FFF2-40B4-BE49-F238E27FC236}">
                <a16:creationId xmlns:a16="http://schemas.microsoft.com/office/drawing/2014/main" id="{DFAC1899-10B0-4CA4-AC95-D5497384B665}"/>
              </a:ext>
            </a:extLst>
          </p:cNvPr>
          <p:cNvSpPr/>
          <p:nvPr/>
        </p:nvSpPr>
        <p:spPr>
          <a:xfrm rot="5400000">
            <a:off x="9379632" y="4324614"/>
            <a:ext cx="419380" cy="439387"/>
          </a:xfrm>
          <a:prstGeom prst="rightArrow">
            <a:avLst/>
          </a:prstGeom>
          <a:gradFill flip="none" rotWithShape="1">
            <a:gsLst>
              <a:gs pos="0">
                <a:schemeClr val="accent6">
                  <a:lumMod val="40000"/>
                  <a:lumOff val="60000"/>
                </a:schemeClr>
              </a:gs>
              <a:gs pos="100000">
                <a:schemeClr val="bg1">
                  <a:lumMod val="8500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D8229849-EBB0-4770-B846-CE9E052A1E43}"/>
              </a:ext>
            </a:extLst>
          </p:cNvPr>
          <p:cNvSpPr txBox="1"/>
          <p:nvPr/>
        </p:nvSpPr>
        <p:spPr>
          <a:xfrm>
            <a:off x="6567054" y="3633929"/>
            <a:ext cx="2232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elimArrayAssignsM</a:t>
            </a:r>
          </a:p>
        </p:txBody>
      </p:sp>
      <p:sp>
        <p:nvSpPr>
          <p:cNvPr id="25" name="Ellipse 24">
            <a:extLst>
              <a:ext uri="{FF2B5EF4-FFF2-40B4-BE49-F238E27FC236}">
                <a16:creationId xmlns:a16="http://schemas.microsoft.com/office/drawing/2014/main" id="{A02B41E7-E5EF-4A63-BB83-83504FB757E3}"/>
              </a:ext>
            </a:extLst>
          </p:cNvPr>
          <p:cNvSpPr/>
          <p:nvPr/>
        </p:nvSpPr>
        <p:spPr>
          <a:xfrm>
            <a:off x="2472250" y="7797490"/>
            <a:ext cx="1765055" cy="1151907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>
                <a:solidFill>
                  <a:schemeClr val="bg1"/>
                </a:solidFill>
              </a:rPr>
              <a:t>Solver</a:t>
            </a:r>
          </a:p>
        </p:txBody>
      </p:sp>
      <p:sp>
        <p:nvSpPr>
          <p:cNvPr id="26" name="Pfeil: nach rechts 25">
            <a:extLst>
              <a:ext uri="{FF2B5EF4-FFF2-40B4-BE49-F238E27FC236}">
                <a16:creationId xmlns:a16="http://schemas.microsoft.com/office/drawing/2014/main" id="{F44A8FD2-CFEC-4A54-8200-09C3E7F1864E}"/>
              </a:ext>
            </a:extLst>
          </p:cNvPr>
          <p:cNvSpPr/>
          <p:nvPr/>
        </p:nvSpPr>
        <p:spPr>
          <a:xfrm rot="5400000">
            <a:off x="9095343" y="7059610"/>
            <a:ext cx="987958" cy="439387"/>
          </a:xfrm>
          <a:prstGeom prst="rightArrow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rgbClr val="92D050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Pfeil: nach rechts 26">
            <a:extLst>
              <a:ext uri="{FF2B5EF4-FFF2-40B4-BE49-F238E27FC236}">
                <a16:creationId xmlns:a16="http://schemas.microsoft.com/office/drawing/2014/main" id="{6B31A0BB-5BB5-4CCA-BA56-E1197916AB36}"/>
              </a:ext>
            </a:extLst>
          </p:cNvPr>
          <p:cNvSpPr/>
          <p:nvPr/>
        </p:nvSpPr>
        <p:spPr>
          <a:xfrm rot="10800000">
            <a:off x="4237306" y="8153751"/>
            <a:ext cx="2400998" cy="439387"/>
          </a:xfrm>
          <a:prstGeom prst="rightArrow">
            <a:avLst/>
          </a:prstGeom>
          <a:gradFill flip="none" rotWithShape="1">
            <a:gsLst>
              <a:gs pos="0">
                <a:srgbClr val="92D050"/>
              </a:gs>
              <a:gs pos="100000">
                <a:schemeClr val="accent6">
                  <a:lumMod val="40000"/>
                  <a:lumOff val="6000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66AA56F6-CB74-4852-9C02-26CBDE6ED1D4}"/>
              </a:ext>
            </a:extLst>
          </p:cNvPr>
          <p:cNvSpPr txBox="1"/>
          <p:nvPr/>
        </p:nvSpPr>
        <p:spPr>
          <a:xfrm>
            <a:off x="6638304" y="7773281"/>
            <a:ext cx="5557651" cy="1200329"/>
          </a:xfrm>
          <a:prstGeom prst="rect">
            <a:avLst/>
          </a:prstGeom>
          <a:solidFill>
            <a:srgbClr val="C2E49C"/>
          </a:solidFill>
        </p:spPr>
        <p:txBody>
          <a:bodyPr wrap="square" rtlCol="0">
            <a:spAutoFit/>
          </a:bodyPr>
          <a:lstStyle/>
          <a:p>
            <a:r>
              <a:rPr lang="de-DE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(= arr$$$1 (𝓈𝓉𝑜𝓇𝑒 0 1 arr$$$1))</a:t>
            </a:r>
          </a:p>
          <a:p>
            <a:r>
              <a:rPr lang="de-DE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(= arr$$$1 (𝓈𝓉𝑜𝓇𝑒 1 2 arr$$$1))</a:t>
            </a:r>
          </a:p>
          <a:p>
            <a:r>
              <a:rPr lang="de-DE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(= arr$$$2 (𝓈𝓉𝑜𝓇𝑒 1 10 arr$$$1))</a:t>
            </a:r>
          </a:p>
          <a:p>
            <a:r>
              <a:rPr lang="de-DE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(= return_val (𝓈𝑒𝓁𝑒𝒸𝓉 1 arr$$$2))</a:t>
            </a:r>
          </a:p>
        </p:txBody>
      </p: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A0162578-38E7-4426-9AEB-8D7EBF96AC4F}"/>
              </a:ext>
            </a:extLst>
          </p:cNvPr>
          <p:cNvCxnSpPr>
            <a:cxnSpLocks/>
          </p:cNvCxnSpPr>
          <p:nvPr/>
        </p:nvCxnSpPr>
        <p:spPr>
          <a:xfrm>
            <a:off x="3954483" y="2684992"/>
            <a:ext cx="3123209" cy="295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Geschweifte Klammer rechts 38">
            <a:extLst>
              <a:ext uri="{FF2B5EF4-FFF2-40B4-BE49-F238E27FC236}">
                <a16:creationId xmlns:a16="http://schemas.microsoft.com/office/drawing/2014/main" id="{A1777F31-EBF9-43F2-82EA-501CA7E3C4C1}"/>
              </a:ext>
            </a:extLst>
          </p:cNvPr>
          <p:cNvSpPr/>
          <p:nvPr/>
        </p:nvSpPr>
        <p:spPr>
          <a:xfrm>
            <a:off x="11557116" y="5978450"/>
            <a:ext cx="157895" cy="432025"/>
          </a:xfrm>
          <a:prstGeom prst="rightBrace">
            <a:avLst>
              <a:gd name="adj1" fmla="val 26977"/>
              <a:gd name="adj2" fmla="val 48446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65" name="Gerade Verbindung mit Pfeil 64">
            <a:extLst>
              <a:ext uri="{FF2B5EF4-FFF2-40B4-BE49-F238E27FC236}">
                <a16:creationId xmlns:a16="http://schemas.microsoft.com/office/drawing/2014/main" id="{B34853BE-C6DA-4DBB-A642-5391DD45166E}"/>
              </a:ext>
            </a:extLst>
          </p:cNvPr>
          <p:cNvCxnSpPr>
            <a:cxnSpLocks/>
          </p:cNvCxnSpPr>
          <p:nvPr/>
        </p:nvCxnSpPr>
        <p:spPr>
          <a:xfrm>
            <a:off x="9589321" y="2406011"/>
            <a:ext cx="2652806" cy="0"/>
          </a:xfrm>
          <a:prstGeom prst="straightConnector1">
            <a:avLst/>
          </a:prstGeom>
          <a:ln w="38100">
            <a:solidFill>
              <a:srgbClr val="FF0000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Gerade Verbindung mit Pfeil 68">
            <a:extLst>
              <a:ext uri="{FF2B5EF4-FFF2-40B4-BE49-F238E27FC236}">
                <a16:creationId xmlns:a16="http://schemas.microsoft.com/office/drawing/2014/main" id="{0532B17B-C69F-4F5A-BF22-37B0C3BCCBC4}"/>
              </a:ext>
            </a:extLst>
          </p:cNvPr>
          <p:cNvCxnSpPr>
            <a:cxnSpLocks/>
          </p:cNvCxnSpPr>
          <p:nvPr/>
        </p:nvCxnSpPr>
        <p:spPr>
          <a:xfrm flipH="1">
            <a:off x="11839699" y="6194463"/>
            <a:ext cx="40243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Gerade Verbindung mit Pfeil 72">
            <a:extLst>
              <a:ext uri="{FF2B5EF4-FFF2-40B4-BE49-F238E27FC236}">
                <a16:creationId xmlns:a16="http://schemas.microsoft.com/office/drawing/2014/main" id="{3D68B8B7-CAD2-4852-B2D8-92517AFD18D6}"/>
              </a:ext>
            </a:extLst>
          </p:cNvPr>
          <p:cNvCxnSpPr>
            <a:cxnSpLocks/>
          </p:cNvCxnSpPr>
          <p:nvPr/>
        </p:nvCxnSpPr>
        <p:spPr>
          <a:xfrm flipV="1">
            <a:off x="12242127" y="2429835"/>
            <a:ext cx="0" cy="3764628"/>
          </a:xfrm>
          <a:prstGeom prst="straightConnector1">
            <a:avLst/>
          </a:prstGeom>
          <a:ln w="3810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feld 83">
            <a:extLst>
              <a:ext uri="{FF2B5EF4-FFF2-40B4-BE49-F238E27FC236}">
                <a16:creationId xmlns:a16="http://schemas.microsoft.com/office/drawing/2014/main" id="{00C67B5F-E8FF-42C5-BFC3-368291A8327F}"/>
              </a:ext>
            </a:extLst>
          </p:cNvPr>
          <p:cNvSpPr txBox="1"/>
          <p:nvPr/>
        </p:nvSpPr>
        <p:spPr>
          <a:xfrm>
            <a:off x="9764432" y="2039999"/>
            <a:ext cx="24776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>
                <a:solidFill>
                  <a:srgbClr val="FF0000"/>
                </a:solidFill>
              </a:rPr>
              <a:t>Array Re-Assignment</a:t>
            </a:r>
          </a:p>
        </p:txBody>
      </p:sp>
    </p:spTree>
    <p:extLst>
      <p:ext uri="{BB962C8B-B14F-4D97-AF65-F5344CB8AC3E}">
        <p14:creationId xmlns:p14="http://schemas.microsoft.com/office/powerpoint/2010/main" val="3845228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8" grpId="0" animBg="1"/>
      <p:bldP spid="20" grpId="0" animBg="1"/>
      <p:bldP spid="21" grpId="0" animBg="1"/>
      <p:bldP spid="22" grpId="0" animBg="1"/>
      <p:bldP spid="24" grpId="0"/>
      <p:bldP spid="25" grpId="0" animBg="1"/>
      <p:bldP spid="26" grpId="0" animBg="1"/>
      <p:bldP spid="27" grpId="0" animBg="1"/>
      <p:bldP spid="28" grpId="0" animBg="1"/>
      <p:bldP spid="39" grpId="0" animBg="1"/>
      <p:bldP spid="8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Contents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r>
              <a:rPr lang="en-GB" sz="2400" b="0" dirty="0">
                <a:latin typeface="Eurostile" panose="020B0504020202050204" pitchFamily="34" charset="0"/>
              </a:rPr>
              <a:t>Recap: </a:t>
            </a:r>
            <a:r>
              <a:rPr lang="en-GB" sz="2400" b="0">
                <a:latin typeface="Eurostile" panose="020B0504020202050204" pitchFamily="34" charset="0"/>
              </a:rPr>
              <a:t>The Challenge by Example</a:t>
            </a:r>
            <a:endParaRPr lang="en-GB" sz="2400" b="0" dirty="0">
              <a:latin typeface="Eurostile" panose="020B0504020202050204" pitchFamily="34" charset="0"/>
            </a:endParaRPr>
          </a:p>
          <a:p>
            <a:r>
              <a:rPr lang="en-GB" sz="2400" b="0">
                <a:latin typeface="Eurostile" panose="020B0504020202050204" pitchFamily="34" charset="0"/>
              </a:rPr>
              <a:t>How </a:t>
            </a:r>
            <a:r>
              <a:rPr lang="en-GB" sz="2400" b="0" dirty="0">
                <a:latin typeface="Eurostile" panose="020B0504020202050204" pitchFamily="34" charset="0"/>
              </a:rPr>
              <a:t>it works</a:t>
            </a:r>
          </a:p>
          <a:p>
            <a:r>
              <a:rPr lang="en-GB" sz="2400" b="0" dirty="0">
                <a:latin typeface="Eurostile" panose="020B0504020202050204" pitchFamily="34" charset="0"/>
              </a:rPr>
              <a:t>Specific Problems (and their Solutions)</a:t>
            </a:r>
          </a:p>
          <a:p>
            <a:r>
              <a:rPr lang="en-GB" sz="2400" b="0" dirty="0">
                <a:latin typeface="Eurostile" panose="020B0504020202050204" pitchFamily="34" charset="0"/>
              </a:rPr>
              <a:t>An Example Test</a:t>
            </a:r>
          </a:p>
          <a:p>
            <a:r>
              <a:rPr lang="en-GB" sz="2400" b="0" dirty="0">
                <a:latin typeface="Eurostile" panose="020B0504020202050204" pitchFamily="34" charset="0"/>
              </a:rPr>
              <a:t>Pragmas and Debugging Facilities</a:t>
            </a:r>
          </a:p>
          <a:p>
            <a:r>
              <a:rPr lang="en-GB" sz="2400" b="0" dirty="0">
                <a:latin typeface="Eurostile" panose="020B0504020202050204" pitchFamily="34" charset="0"/>
              </a:rPr>
              <a:t>Experience in </a:t>
            </a:r>
            <a:r>
              <a:rPr lang="en-GB" sz="2400" b="0" dirty="0" err="1">
                <a:latin typeface="Eurostile" panose="020B0504020202050204" pitchFamily="34" charset="0"/>
              </a:rPr>
              <a:t>QkitKnorrBremse</a:t>
            </a:r>
            <a:endParaRPr lang="en-GB" sz="2400" b="0" dirty="0">
              <a:latin typeface="Eurostile" panose="020B0504020202050204" pitchFamily="34" charset="0"/>
            </a:endParaRPr>
          </a:p>
          <a:p>
            <a:r>
              <a:rPr lang="en-GB" sz="2400" b="0" dirty="0">
                <a:latin typeface="Eurostile" panose="020B0504020202050204" pitchFamily="34" charset="0"/>
              </a:rPr>
              <a:t>Current State and Outlook</a:t>
            </a:r>
          </a:p>
          <a:p>
            <a:r>
              <a:rPr lang="en-GB" sz="2400" b="0" dirty="0">
                <a:latin typeface="Eurostile" panose="020B0504020202050204" pitchFamily="34" charset="0"/>
              </a:rPr>
              <a:t>Questions/Discussion</a:t>
            </a:r>
          </a:p>
          <a:p>
            <a:pPr marL="0" indent="0">
              <a:buNone/>
            </a:pPr>
            <a:endParaRPr lang="en-GB" sz="2400" b="0" dirty="0">
              <a:latin typeface="Eurostile" panose="020B0504020202050204" pitchFamily="34" charset="0"/>
            </a:endParaRPr>
          </a:p>
          <a:p>
            <a:endParaRPr lang="en-GB" sz="2400" b="0" dirty="0">
              <a:latin typeface="Eurostile" panose="020B0504020202050204" pitchFamily="34" charset="0"/>
            </a:endParaRPr>
          </a:p>
          <a:p>
            <a:pPr marL="0" indent="0">
              <a:buNone/>
            </a:pPr>
            <a:endParaRPr lang="en-GB" sz="2400" b="0" dirty="0">
              <a:latin typeface="Eurostile" panose="020B0504020202050204" pitchFamily="34" charset="0"/>
            </a:endParaRPr>
          </a:p>
          <a:p>
            <a:pPr marL="0" indent="0">
              <a:buNone/>
            </a:pPr>
            <a:r>
              <a:rPr lang="en-GB" sz="2400" b="0" dirty="0">
                <a:latin typeface="Eurostile" panose="020B0504020202050204" pitchFamily="34" charset="0"/>
              </a:rPr>
              <a:t>Three occasional quizzes to score sweets!</a:t>
            </a:r>
          </a:p>
          <a:p>
            <a:pPr marL="0" indent="0">
              <a:buNone/>
            </a:pPr>
            <a:endParaRPr lang="en-GB" sz="2400" b="0" dirty="0">
              <a:latin typeface="Eurostile" panose="020B0504020202050204" pitchFamily="34" charset="0"/>
            </a:endParaRPr>
          </a:p>
          <a:p>
            <a:endParaRPr lang="en-GB" sz="2400" b="0" dirty="0">
              <a:latin typeface="Eurostile" panose="020B0504020202050204" pitchFamily="34" charset="0"/>
            </a:endParaRP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6788" y="5318695"/>
            <a:ext cx="1405696" cy="19409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719767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Eurostile" panose="020B0504020202050204" pitchFamily="34" charset="0"/>
              </a:rPr>
              <a:t>Backwards GOTO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69925" y="3178204"/>
            <a:ext cx="12029440" cy="5859263"/>
          </a:xfrm>
          <a:ln>
            <a:noFill/>
          </a:ln>
        </p:spPr>
        <p:txBody>
          <a:bodyPr/>
          <a:lstStyle/>
          <a:p>
            <a:pPr marL="650875" lvl="1" indent="0">
              <a:buNone/>
            </a:pPr>
            <a:r>
              <a:rPr lang="en-GB" dirty="0">
                <a:latin typeface="Eurostile" panose="020B0504020202050204" pitchFamily="34" charset="0"/>
              </a:rPr>
              <a:t>Label: Store </a:t>
            </a:r>
            <a:r>
              <a:rPr lang="en-GB" dirty="0" err="1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unfoldM</a:t>
            </a:r>
            <a:r>
              <a:rPr lang="en-GB" dirty="0">
                <a:latin typeface="Eurostile" panose="020B0504020202050204" pitchFamily="34" charset="0"/>
              </a:rPr>
              <a:t> function call (as a value!)</a:t>
            </a:r>
          </a:p>
          <a:p>
            <a:pPr marL="650875" lvl="1" indent="0">
              <a:buNone/>
            </a:pPr>
            <a:r>
              <a:rPr lang="en-GB" dirty="0">
                <a:latin typeface="Eurostile" panose="020B0504020202050204" pitchFamily="34" charset="0"/>
              </a:rPr>
              <a:t>GOTO: Retrieve </a:t>
            </a:r>
            <a:r>
              <a:rPr lang="en-GB" dirty="0" err="1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unfoldM</a:t>
            </a:r>
            <a:r>
              <a:rPr lang="en-GB" dirty="0">
                <a:latin typeface="Eurostile" panose="020B0504020202050204" pitchFamily="34" charset="0"/>
              </a:rPr>
              <a:t> function call and continue with it</a:t>
            </a:r>
          </a:p>
          <a:p>
            <a:pPr marL="650875" lvl="1" indent="0">
              <a:buNone/>
            </a:pPr>
            <a:endParaRPr lang="en-GB" b="0" dirty="0">
              <a:latin typeface="Eurostile" panose="020B0504020202050204" pitchFamily="34" charset="0"/>
            </a:endParaRPr>
          </a:p>
          <a:p>
            <a:pPr marL="650875" lvl="1" indent="0">
              <a:buNone/>
            </a:pPr>
            <a:r>
              <a:rPr lang="en-GB" dirty="0">
                <a:latin typeface="Eurostile" panose="020B0504020202050204" pitchFamily="34" charset="0"/>
              </a:rPr>
              <a:t>It works, because:</a:t>
            </a:r>
          </a:p>
          <a:p>
            <a:pPr marL="1165225" lvl="1" indent="-514350">
              <a:buFont typeface="+mj-lt"/>
              <a:buAutoNum type="arabicPeriod"/>
            </a:pPr>
            <a:r>
              <a:rPr lang="en-GB" dirty="0">
                <a:latin typeface="Eurostile" panose="020B0504020202050204" pitchFamily="34" charset="0"/>
              </a:rPr>
              <a:t>Function calls are first class values.</a:t>
            </a:r>
          </a:p>
          <a:p>
            <a:pPr marL="1165225" lvl="1" indent="-514350">
              <a:buFont typeface="+mj-lt"/>
              <a:buAutoNum type="arabicPeriod"/>
            </a:pPr>
            <a:r>
              <a:rPr lang="en-GB" dirty="0">
                <a:latin typeface="Eurostile" panose="020B0504020202050204" pitchFamily="34" charset="0"/>
              </a:rPr>
              <a:t>Computation Side Effects are encapsulated.</a:t>
            </a:r>
          </a:p>
          <a:p>
            <a:pPr marL="1165225" lvl="1" indent="-514350">
              <a:buFont typeface="+mj-lt"/>
              <a:buAutoNum type="arabicPeriod"/>
            </a:pPr>
            <a:r>
              <a:rPr lang="en-GB" b="0" dirty="0">
                <a:latin typeface="Eurostile" panose="020B0504020202050204" pitchFamily="34" charset="0"/>
              </a:rPr>
              <a:t>State in </a:t>
            </a:r>
            <a:r>
              <a:rPr lang="en-GB" dirty="0" err="1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unfoldM</a:t>
            </a:r>
            <a:r>
              <a:rPr lang="en-GB" dirty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</a:t>
            </a:r>
            <a:r>
              <a:rPr lang="en-GB" b="0" dirty="0">
                <a:latin typeface="Eurostile" panose="020B0504020202050204" pitchFamily="34" charset="0"/>
              </a:rPr>
              <a:t>Monad should not be stored with the label!</a:t>
            </a:r>
            <a:br>
              <a:rPr lang="en-GB" b="0" dirty="0">
                <a:latin typeface="Eurostile" panose="020B0504020202050204" pitchFamily="34" charset="0"/>
              </a:rPr>
            </a:br>
            <a:r>
              <a:rPr lang="en-GB" b="0" dirty="0">
                <a:latin typeface="Eurostile" panose="020B0504020202050204" pitchFamily="34" charset="0"/>
              </a:rPr>
              <a:t>→ Contains only “constants” w.r.t. </a:t>
            </a:r>
            <a:r>
              <a:rPr lang="en-GB" b="0" dirty="0" err="1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unfoldM</a:t>
            </a:r>
            <a:r>
              <a:rPr lang="en-GB" b="0" dirty="0">
                <a:latin typeface="Eurostile" panose="020B0504020202050204" pitchFamily="34" charset="0"/>
              </a:rPr>
              <a:t> computation</a:t>
            </a:r>
          </a:p>
          <a:p>
            <a:pPr marL="650875" lvl="1" indent="0">
              <a:buNone/>
            </a:pPr>
            <a:endParaRPr lang="en-GB" b="0" dirty="0">
              <a:latin typeface="Eurostile" panose="020B0504020202050204" pitchFamily="34" charset="0"/>
            </a:endParaRPr>
          </a:p>
          <a:p>
            <a:pPr marL="650875" lvl="1" indent="0">
              <a:buNone/>
            </a:pPr>
            <a:endParaRPr lang="en-GB" dirty="0">
              <a:latin typeface="Eurostile" panose="020B0504020202050204" pitchFamily="34" charset="0"/>
            </a:endParaRPr>
          </a:p>
          <a:p>
            <a:pPr marL="650875" lvl="1" indent="0">
              <a:buNone/>
            </a:pPr>
            <a:r>
              <a:rPr lang="en-GB" sz="2000" dirty="0">
                <a:latin typeface="Eurostile" panose="020B0504020202050204" pitchFamily="34" charset="0"/>
              </a:rPr>
              <a:t>BTW: Example for Theory put into Practice!</a:t>
            </a:r>
            <a:endParaRPr lang="en-GB" sz="2000" b="0" dirty="0">
              <a:latin typeface="Eurostile" panose="020B0504020202050204" pitchFamily="34" charset="0"/>
            </a:endParaRPr>
          </a:p>
        </p:txBody>
      </p:sp>
      <p:grpSp>
        <p:nvGrpSpPr>
          <p:cNvPr id="27" name="Gruppieren 26"/>
          <p:cNvGrpSpPr/>
          <p:nvPr/>
        </p:nvGrpSpPr>
        <p:grpSpPr>
          <a:xfrm>
            <a:off x="550415" y="1463339"/>
            <a:ext cx="3657601" cy="1290270"/>
            <a:chOff x="4563122" y="2627738"/>
            <a:chExt cx="3657601" cy="1290270"/>
          </a:xfrm>
        </p:grpSpPr>
        <p:sp>
          <p:nvSpPr>
            <p:cNvPr id="4" name="Textfeld 3">
              <a:extLst>
                <a:ext uri="{FF2B5EF4-FFF2-40B4-BE49-F238E27FC236}">
                  <a16:creationId xmlns:a16="http://schemas.microsoft.com/office/drawing/2014/main" id="{13327C3B-38DB-48F0-98D1-DBE5C369CFFA}"/>
                </a:ext>
              </a:extLst>
            </p:cNvPr>
            <p:cNvSpPr txBox="1"/>
            <p:nvPr/>
          </p:nvSpPr>
          <p:spPr>
            <a:xfrm>
              <a:off x="5077437" y="2627738"/>
              <a:ext cx="3143286" cy="9233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de-DE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label</a:t>
              </a:r>
              <a:r>
                <a:rPr lang="de-DE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: …</a:t>
              </a:r>
            </a:p>
            <a:p>
              <a:r>
                <a:rPr lang="de-DE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…</a:t>
              </a:r>
            </a:p>
            <a:p>
              <a:r>
                <a:rPr lang="de-DE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</a:t>
              </a:r>
              <a:r>
                <a:rPr lang="de-DE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goto</a:t>
              </a:r>
              <a:r>
                <a:rPr lang="de-DE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de-DE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label</a:t>
              </a:r>
              <a:endParaRPr lang="de-DE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6" name="Gerade Verbindung mit Pfeil 5">
              <a:extLst>
                <a:ext uri="{FF2B5EF4-FFF2-40B4-BE49-F238E27FC236}">
                  <a16:creationId xmlns:a16="http://schemas.microsoft.com/office/drawing/2014/main" id="{7284094B-A27E-4872-B5A5-7D906B6C799D}"/>
                </a:ext>
              </a:extLst>
            </p:cNvPr>
            <p:cNvCxnSpPr>
              <a:cxnSpLocks/>
            </p:cNvCxnSpPr>
            <p:nvPr/>
          </p:nvCxnSpPr>
          <p:spPr>
            <a:xfrm>
              <a:off x="4563122" y="2796466"/>
              <a:ext cx="514315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Gerade Verbindung mit Pfeil 8">
              <a:extLst>
                <a:ext uri="{FF2B5EF4-FFF2-40B4-BE49-F238E27FC236}">
                  <a16:creationId xmlns:a16="http://schemas.microsoft.com/office/drawing/2014/main" id="{7284094B-A27E-4872-B5A5-7D906B6C79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63122" y="2796467"/>
              <a:ext cx="0" cy="1121541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Gerade Verbindung mit Pfeil 9">
              <a:extLst>
                <a:ext uri="{FF2B5EF4-FFF2-40B4-BE49-F238E27FC236}">
                  <a16:creationId xmlns:a16="http://schemas.microsoft.com/office/drawing/2014/main" id="{7284094B-A27E-4872-B5A5-7D906B6C799D}"/>
                </a:ext>
              </a:extLst>
            </p:cNvPr>
            <p:cNvCxnSpPr>
              <a:cxnSpLocks/>
            </p:cNvCxnSpPr>
            <p:nvPr/>
          </p:nvCxnSpPr>
          <p:spPr>
            <a:xfrm>
              <a:off x="7546019" y="3382392"/>
              <a:ext cx="337352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mit Pfeil 17">
              <a:extLst>
                <a:ext uri="{FF2B5EF4-FFF2-40B4-BE49-F238E27FC236}">
                  <a16:creationId xmlns:a16="http://schemas.microsoft.com/office/drawing/2014/main" id="{7284094B-A27E-4872-B5A5-7D906B6C79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63122" y="3918008"/>
              <a:ext cx="3320249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Gerade Verbindung mit Pfeil 22">
              <a:extLst>
                <a:ext uri="{FF2B5EF4-FFF2-40B4-BE49-F238E27FC236}">
                  <a16:creationId xmlns:a16="http://schemas.microsoft.com/office/drawing/2014/main" id="{7284094B-A27E-4872-B5A5-7D906B6C79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67095" y="3382392"/>
              <a:ext cx="0" cy="535616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443800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Eurostile" panose="020B0504020202050204" pitchFamily="34" charset="0"/>
              </a:rPr>
              <a:t>MC/DC Table Generation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87680" y="1372730"/>
            <a:ext cx="12029440" cy="2085967"/>
          </a:xfrm>
          <a:ln>
            <a:noFill/>
          </a:ln>
        </p:spPr>
        <p:txBody>
          <a:bodyPr/>
          <a:lstStyle/>
          <a:p>
            <a:pPr lvl="1"/>
            <a:r>
              <a:rPr lang="en-GB" b="0" dirty="0">
                <a:latin typeface="Eurostile" panose="020B0504020202050204" pitchFamily="34" charset="0"/>
              </a:rPr>
              <a:t>New ?!</a:t>
            </a:r>
          </a:p>
          <a:p>
            <a:pPr lvl="1"/>
            <a:r>
              <a:rPr lang="en-GB" b="0" dirty="0">
                <a:latin typeface="Eurostile" panose="020B0504020202050204" pitchFamily="34" charset="0"/>
              </a:rPr>
              <a:t>Works inductively.</a:t>
            </a:r>
            <a:r>
              <a:rPr lang="en-GB" dirty="0">
                <a:latin typeface="Eurostile" panose="020B0504020202050204" pitchFamily="34" charset="0"/>
              </a:rPr>
              <a:t> Given MC/DC Tables for A and B:</a:t>
            </a:r>
            <a:br>
              <a:rPr lang="en-GB" dirty="0">
                <a:latin typeface="Eurostile" panose="020B0504020202050204" pitchFamily="34" charset="0"/>
              </a:rPr>
            </a:br>
            <a:r>
              <a:rPr lang="en-GB" dirty="0">
                <a:latin typeface="Eurostile" panose="020B0504020202050204" pitchFamily="34" charset="0"/>
              </a:rPr>
              <a:t>How to combine them to get a table for A || B ?</a:t>
            </a:r>
          </a:p>
          <a:p>
            <a:pPr lvl="1"/>
            <a:r>
              <a:rPr lang="en-GB" dirty="0">
                <a:latin typeface="Eurostile" panose="020B0504020202050204" pitchFamily="34" charset="0"/>
              </a:rPr>
              <a:t>Example: A || (B</a:t>
            </a:r>
            <a:r>
              <a:rPr lang="en-GB" sz="1600" dirty="0">
                <a:latin typeface="Eurostile" panose="020B0504020202050204" pitchFamily="34" charset="0"/>
              </a:rPr>
              <a:t>1</a:t>
            </a:r>
            <a:r>
              <a:rPr lang="en-GB" dirty="0">
                <a:latin typeface="Eurostile" panose="020B0504020202050204" pitchFamily="34" charset="0"/>
              </a:rPr>
              <a:t> &amp;&amp; B</a:t>
            </a:r>
            <a:r>
              <a:rPr lang="en-GB" sz="1600" dirty="0">
                <a:latin typeface="Eurostile" panose="020B0504020202050204" pitchFamily="34" charset="0"/>
              </a:rPr>
              <a:t>2</a:t>
            </a:r>
            <a:r>
              <a:rPr lang="en-GB" dirty="0">
                <a:latin typeface="Eurostile" panose="020B0504020202050204" pitchFamily="34" charset="0"/>
              </a:rPr>
              <a:t> )</a:t>
            </a:r>
          </a:p>
          <a:p>
            <a:pPr marL="650875" lvl="1" indent="0">
              <a:buNone/>
            </a:pPr>
            <a:endParaRPr lang="en-GB" b="0" dirty="0">
              <a:latin typeface="Eurostile" panose="020B0504020202050204" pitchFamily="34" charset="0"/>
            </a:endParaRPr>
          </a:p>
          <a:p>
            <a:pPr marL="650875" lvl="1" indent="0">
              <a:buNone/>
            </a:pPr>
            <a:br>
              <a:rPr lang="en-GB" b="0" dirty="0">
                <a:latin typeface="Eurostile" panose="020B0504020202050204" pitchFamily="34" charset="0"/>
              </a:rPr>
            </a:br>
            <a:endParaRPr lang="en-GB" b="0" dirty="0">
              <a:latin typeface="Eurostile" panose="020B0504020202050204" pitchFamily="34" charset="0"/>
            </a:endParaRPr>
          </a:p>
          <a:p>
            <a:pPr marL="650875" lvl="1" indent="0">
              <a:buNone/>
            </a:pPr>
            <a:endParaRPr lang="en-GB" b="0" dirty="0">
              <a:latin typeface="Eurostile" panose="020B0504020202050204" pitchFamily="34" charset="0"/>
            </a:endParaRPr>
          </a:p>
          <a:p>
            <a:pPr marL="650875" lvl="1" indent="0">
              <a:buNone/>
            </a:pPr>
            <a:endParaRPr lang="en-GB" b="0" dirty="0">
              <a:latin typeface="Eurostile" panose="020B0504020202050204" pitchFamily="34" charset="0"/>
            </a:endParaRPr>
          </a:p>
        </p:txBody>
      </p:sp>
      <p:graphicFrame>
        <p:nvGraphicFramePr>
          <p:cNvPr id="4" name="Tabel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7141905"/>
              </p:ext>
            </p:extLst>
          </p:nvPr>
        </p:nvGraphicFramePr>
        <p:xfrm>
          <a:off x="3562628" y="4025109"/>
          <a:ext cx="2804031" cy="1950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34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59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246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sz="2600" dirty="0"/>
                        <a:t>B</a:t>
                      </a:r>
                      <a:r>
                        <a:rPr lang="de-DE" sz="1600" dirty="0"/>
                        <a:t>1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B</a:t>
                      </a:r>
                      <a:r>
                        <a:rPr lang="de-DE" sz="1600" dirty="0"/>
                        <a:t>2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B</a:t>
                      </a:r>
                      <a:r>
                        <a:rPr lang="de-DE" sz="1600" dirty="0"/>
                        <a:t>1</a:t>
                      </a:r>
                      <a:r>
                        <a:rPr lang="de-DE" dirty="0"/>
                        <a:t> &amp;&amp; B</a:t>
                      </a:r>
                      <a:r>
                        <a:rPr lang="de-DE" sz="1600" dirty="0"/>
                        <a:t>2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_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5" name="Tabel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6610336"/>
              </p:ext>
            </p:extLst>
          </p:nvPr>
        </p:nvGraphicFramePr>
        <p:xfrm>
          <a:off x="1735307" y="4037625"/>
          <a:ext cx="1266715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31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rgbClr val="FF0000"/>
                          </a:solidFill>
                        </a:rPr>
                        <a:t>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rgbClr val="FF0000"/>
                          </a:solidFill>
                        </a:rPr>
                        <a:t>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" name="Textfeld 5"/>
          <p:cNvSpPr txBox="1"/>
          <p:nvPr/>
        </p:nvSpPr>
        <p:spPr>
          <a:xfrm>
            <a:off x="3117430" y="3997913"/>
            <a:ext cx="3706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>
                <a:solidFill>
                  <a:srgbClr val="FF0000"/>
                </a:solidFill>
                <a:latin typeface="Eurostile" panose="020B0604020202020204" charset="0"/>
              </a:rPr>
              <a:t>||</a:t>
            </a:r>
          </a:p>
        </p:txBody>
      </p:sp>
      <p:graphicFrame>
        <p:nvGraphicFramePr>
          <p:cNvPr id="7" name="Tabel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3877172"/>
              </p:ext>
            </p:extLst>
          </p:nvPr>
        </p:nvGraphicFramePr>
        <p:xfrm>
          <a:off x="2115567" y="6489218"/>
          <a:ext cx="4207828" cy="243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38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67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963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9084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600" dirty="0"/>
                        <a:t>B</a:t>
                      </a:r>
                      <a:r>
                        <a:rPr lang="de-DE" sz="1600" dirty="0"/>
                        <a:t>1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B</a:t>
                      </a:r>
                      <a:r>
                        <a:rPr lang="de-DE" sz="1600" dirty="0"/>
                        <a:t>2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A</a:t>
                      </a:r>
                      <a:r>
                        <a:rPr lang="de-DE" baseline="0" dirty="0"/>
                        <a:t> || (</a:t>
                      </a:r>
                      <a:r>
                        <a:rPr lang="de-DE" dirty="0"/>
                        <a:t>B</a:t>
                      </a:r>
                      <a:r>
                        <a:rPr lang="de-DE" sz="1600" dirty="0"/>
                        <a:t>1</a:t>
                      </a:r>
                      <a:r>
                        <a:rPr lang="de-DE" dirty="0"/>
                        <a:t> &amp;&amp; B</a:t>
                      </a:r>
                      <a:r>
                        <a:rPr lang="de-DE" sz="1600" dirty="0"/>
                        <a:t>2</a:t>
                      </a:r>
                      <a:r>
                        <a:rPr lang="de-DE" sz="260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_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solidFill>
                            <a:srgbClr val="FF0000"/>
                          </a:solidFill>
                        </a:rPr>
                        <a:t>_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solidFill>
                            <a:srgbClr val="FF0000"/>
                          </a:solidFill>
                        </a:rPr>
                        <a:t>_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" name="Rechteck 7"/>
          <p:cNvSpPr/>
          <p:nvPr/>
        </p:nvSpPr>
        <p:spPr>
          <a:xfrm>
            <a:off x="1776902" y="4569678"/>
            <a:ext cx="488273" cy="426128"/>
          </a:xfrm>
          <a:prstGeom prst="rect">
            <a:avLst/>
          </a:prstGeom>
          <a:solidFill>
            <a:srgbClr val="FFC0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0" name="Gerade Verbindung mit Pfeil 9"/>
          <p:cNvCxnSpPr/>
          <p:nvPr/>
        </p:nvCxnSpPr>
        <p:spPr>
          <a:xfrm flipV="1">
            <a:off x="2272927" y="4769145"/>
            <a:ext cx="1313895" cy="13597"/>
          </a:xfrm>
          <a:prstGeom prst="straightConnector1">
            <a:avLst/>
          </a:prstGeom>
          <a:ln w="25400">
            <a:solidFill>
              <a:srgbClr val="FFC000">
                <a:alpha val="50000"/>
              </a:srgb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/>
          <p:cNvCxnSpPr/>
          <p:nvPr/>
        </p:nvCxnSpPr>
        <p:spPr>
          <a:xfrm>
            <a:off x="2265175" y="4782742"/>
            <a:ext cx="1313895" cy="519063"/>
          </a:xfrm>
          <a:prstGeom prst="straightConnector1">
            <a:avLst/>
          </a:prstGeom>
          <a:ln w="25400">
            <a:solidFill>
              <a:srgbClr val="FFC000">
                <a:alpha val="50000"/>
              </a:srgb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/>
          <p:cNvCxnSpPr/>
          <p:nvPr/>
        </p:nvCxnSpPr>
        <p:spPr>
          <a:xfrm>
            <a:off x="2265175" y="4782742"/>
            <a:ext cx="1313895" cy="994299"/>
          </a:xfrm>
          <a:prstGeom prst="straightConnector1">
            <a:avLst/>
          </a:prstGeom>
          <a:ln w="25400">
            <a:solidFill>
              <a:srgbClr val="FFC000">
                <a:alpha val="50000"/>
              </a:srgb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feld 20"/>
          <p:cNvSpPr txBox="1"/>
          <p:nvPr/>
        </p:nvSpPr>
        <p:spPr>
          <a:xfrm>
            <a:off x="2714561" y="4521133"/>
            <a:ext cx="7457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err="1"/>
              <a:t>concat</a:t>
            </a:r>
            <a:endParaRPr lang="de-DE" sz="1400" dirty="0"/>
          </a:p>
        </p:txBody>
      </p:sp>
      <p:sp>
        <p:nvSpPr>
          <p:cNvPr id="24" name="Rechteck 23"/>
          <p:cNvSpPr/>
          <p:nvPr/>
        </p:nvSpPr>
        <p:spPr>
          <a:xfrm>
            <a:off x="3579070" y="4556081"/>
            <a:ext cx="2734322" cy="426128"/>
          </a:xfrm>
          <a:prstGeom prst="rect">
            <a:avLst/>
          </a:prstGeom>
          <a:solidFill>
            <a:srgbClr val="FFC0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Rechteck 24"/>
          <p:cNvSpPr/>
          <p:nvPr/>
        </p:nvSpPr>
        <p:spPr>
          <a:xfrm>
            <a:off x="3579070" y="5035475"/>
            <a:ext cx="2734321" cy="426128"/>
          </a:xfrm>
          <a:prstGeom prst="rect">
            <a:avLst/>
          </a:prstGeom>
          <a:solidFill>
            <a:srgbClr val="FFC0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Rechteck 25"/>
          <p:cNvSpPr/>
          <p:nvPr/>
        </p:nvSpPr>
        <p:spPr>
          <a:xfrm>
            <a:off x="3579069" y="5501271"/>
            <a:ext cx="2734322" cy="426128"/>
          </a:xfrm>
          <a:prstGeom prst="rect">
            <a:avLst/>
          </a:prstGeom>
          <a:solidFill>
            <a:srgbClr val="FFC0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Rechteck 32"/>
          <p:cNvSpPr/>
          <p:nvPr/>
        </p:nvSpPr>
        <p:spPr>
          <a:xfrm>
            <a:off x="2698119" y="7019858"/>
            <a:ext cx="3615272" cy="1349968"/>
          </a:xfrm>
          <a:prstGeom prst="rect">
            <a:avLst/>
          </a:prstGeom>
          <a:solidFill>
            <a:srgbClr val="FFC0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Rechteck 33"/>
          <p:cNvSpPr/>
          <p:nvPr/>
        </p:nvSpPr>
        <p:spPr>
          <a:xfrm>
            <a:off x="2115567" y="7003882"/>
            <a:ext cx="488273" cy="1365944"/>
          </a:xfrm>
          <a:prstGeom prst="rect">
            <a:avLst/>
          </a:prstGeom>
          <a:solidFill>
            <a:srgbClr val="FFC0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5" name="Gerade Verbindung mit Pfeil 34"/>
          <p:cNvCxnSpPr>
            <a:stCxn id="8" idx="2"/>
            <a:endCxn id="34" idx="0"/>
          </p:cNvCxnSpPr>
          <p:nvPr/>
        </p:nvCxnSpPr>
        <p:spPr>
          <a:xfrm>
            <a:off x="2021039" y="4995806"/>
            <a:ext cx="338665" cy="2008076"/>
          </a:xfrm>
          <a:prstGeom prst="straightConnector1">
            <a:avLst/>
          </a:prstGeom>
          <a:ln w="76200" cmpd="dbl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 Verbindung mit Pfeil 37"/>
          <p:cNvCxnSpPr>
            <a:stCxn id="26" idx="2"/>
            <a:endCxn id="33" idx="0"/>
          </p:cNvCxnSpPr>
          <p:nvPr/>
        </p:nvCxnSpPr>
        <p:spPr>
          <a:xfrm flipH="1">
            <a:off x="4505755" y="5927399"/>
            <a:ext cx="440475" cy="1092459"/>
          </a:xfrm>
          <a:prstGeom prst="straightConnector1">
            <a:avLst/>
          </a:prstGeom>
          <a:ln w="76200" cmpd="dbl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hteck 52"/>
          <p:cNvSpPr/>
          <p:nvPr/>
        </p:nvSpPr>
        <p:spPr>
          <a:xfrm>
            <a:off x="1776902" y="5065760"/>
            <a:ext cx="488273" cy="426128"/>
          </a:xfrm>
          <a:prstGeom prst="rect">
            <a:avLst/>
          </a:prstGeom>
          <a:solidFill>
            <a:srgbClr val="FFFF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4" name="Rechteck 53"/>
          <p:cNvSpPr/>
          <p:nvPr/>
        </p:nvSpPr>
        <p:spPr>
          <a:xfrm>
            <a:off x="2115567" y="8492541"/>
            <a:ext cx="488273" cy="426128"/>
          </a:xfrm>
          <a:prstGeom prst="rect">
            <a:avLst/>
          </a:prstGeom>
          <a:solidFill>
            <a:srgbClr val="FFFF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57" name="Gerade Verbindung mit Pfeil 56"/>
          <p:cNvCxnSpPr>
            <a:stCxn id="53" idx="1"/>
            <a:endCxn id="54" idx="1"/>
          </p:cNvCxnSpPr>
          <p:nvPr/>
        </p:nvCxnSpPr>
        <p:spPr>
          <a:xfrm rot="10800000" flipH="1" flipV="1">
            <a:off x="1776901" y="5278823"/>
            <a:ext cx="338665" cy="3426781"/>
          </a:xfrm>
          <a:prstGeom prst="bentConnector3">
            <a:avLst>
              <a:gd name="adj1" fmla="val -67500"/>
            </a:avLst>
          </a:prstGeom>
          <a:ln w="76200" cmpd="dbl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hteck 66"/>
          <p:cNvSpPr/>
          <p:nvPr/>
        </p:nvSpPr>
        <p:spPr>
          <a:xfrm>
            <a:off x="2714561" y="8492541"/>
            <a:ext cx="872261" cy="426128"/>
          </a:xfrm>
          <a:prstGeom prst="rect">
            <a:avLst/>
          </a:prstGeom>
          <a:solidFill>
            <a:srgbClr val="FFFF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8" name="Textfeld 67"/>
          <p:cNvSpPr txBox="1"/>
          <p:nvPr/>
        </p:nvSpPr>
        <p:spPr>
          <a:xfrm>
            <a:off x="2667734" y="8918669"/>
            <a:ext cx="10655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err="1"/>
              <a:t>Don‘t</a:t>
            </a:r>
            <a:r>
              <a:rPr lang="de-DE" sz="1400" dirty="0"/>
              <a:t> care</a:t>
            </a:r>
          </a:p>
        </p:txBody>
      </p:sp>
      <p:sp>
        <p:nvSpPr>
          <p:cNvPr id="70" name="Rechteck 69"/>
          <p:cNvSpPr/>
          <p:nvPr/>
        </p:nvSpPr>
        <p:spPr>
          <a:xfrm>
            <a:off x="4725992" y="8455457"/>
            <a:ext cx="488273" cy="426128"/>
          </a:xfrm>
          <a:prstGeom prst="rect">
            <a:avLst/>
          </a:prstGeom>
          <a:solidFill>
            <a:srgbClr val="FFFF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1" name="Inhaltsplatzhalter 2"/>
          <p:cNvSpPr txBox="1">
            <a:spLocks/>
          </p:cNvSpPr>
          <p:nvPr/>
        </p:nvSpPr>
        <p:spPr>
          <a:xfrm>
            <a:off x="7439488" y="4675021"/>
            <a:ext cx="5353235" cy="2825421"/>
          </a:xfrm>
          <a:prstGeom prst="rect">
            <a:avLst/>
          </a:prstGeom>
          <a:ln>
            <a:noFill/>
          </a:ln>
        </p:spPr>
        <p:txBody>
          <a:bodyPr lIns="130046" tIns="65023" rIns="130046" bIns="65023"/>
          <a:lstStyle>
            <a:lvl1pPr marL="487363" indent="-48736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 3" pitchFamily="18" charset="2"/>
              <a:buChar char=""/>
              <a:defRPr sz="2800" b="1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55688" indent="-404813" algn="l" rtl="0" eaLnBrk="0" fontAlgn="base" hangingPunct="0">
              <a:spcBef>
                <a:spcPct val="20000"/>
              </a:spcBef>
              <a:spcAft>
                <a:spcPct val="0"/>
              </a:spcAft>
              <a:buFont typeface="Calibri" pitchFamily="34" charset="0"/>
              <a:buChar char="–"/>
              <a:defRPr sz="2800" spc="0">
                <a:solidFill>
                  <a:schemeClr val="tx1"/>
                </a:solidFill>
                <a:latin typeface="+mn-lt"/>
              </a:defRPr>
            </a:lvl2pPr>
            <a:lvl3pPr marL="1624013" indent="-3238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spc="0">
                <a:solidFill>
                  <a:schemeClr val="tx1"/>
                </a:solidFill>
                <a:latin typeface="+mn-lt"/>
              </a:defRPr>
            </a:lvl3pPr>
            <a:lvl4pPr marL="2274888" indent="-3238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spc="0">
                <a:solidFill>
                  <a:schemeClr val="tx1"/>
                </a:solidFill>
                <a:latin typeface="+mn-lt"/>
              </a:defRPr>
            </a:lvl4pPr>
            <a:lvl5pPr marL="2925763" indent="-32385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 spc="0">
                <a:solidFill>
                  <a:schemeClr val="tx1"/>
                </a:solidFill>
                <a:latin typeface="+mn-lt"/>
              </a:defRPr>
            </a:lvl5pPr>
            <a:lvl6pPr marL="357626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6pPr>
            <a:lvl7pPr marL="422649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7pPr>
            <a:lvl8pPr marL="487672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8pPr>
            <a:lvl9pPr marL="552695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9pPr>
          </a:lstStyle>
          <a:p>
            <a:pPr marL="650875" lvl="1" indent="0">
              <a:buNone/>
            </a:pPr>
            <a:r>
              <a:rPr lang="en-GB" kern="0" dirty="0" err="1">
                <a:latin typeface="Eurostile" panose="020B0504020202050204" pitchFamily="34" charset="0"/>
              </a:rPr>
              <a:t>Sidenote</a:t>
            </a:r>
            <a:r>
              <a:rPr lang="en-GB" kern="0" dirty="0">
                <a:latin typeface="Eurostile" panose="020B0504020202050204" pitchFamily="34" charset="0"/>
              </a:rPr>
              <a:t>:</a:t>
            </a:r>
          </a:p>
          <a:p>
            <a:pPr lvl="1"/>
            <a:r>
              <a:rPr lang="en-GB" kern="0" dirty="0">
                <a:latin typeface="Eurostile" panose="020B0504020202050204" pitchFamily="34" charset="0"/>
              </a:rPr>
              <a:t>Dual for A &amp;&amp; B</a:t>
            </a:r>
          </a:p>
          <a:p>
            <a:pPr lvl="1"/>
            <a:r>
              <a:rPr lang="en-GB" kern="0" dirty="0">
                <a:latin typeface="Eurostile" panose="020B0504020202050204" pitchFamily="34" charset="0"/>
              </a:rPr>
              <a:t>For A ∧∨ B :</a:t>
            </a:r>
            <a:br>
              <a:rPr lang="en-GB" kern="0" dirty="0">
                <a:latin typeface="Eurostile" panose="020B0504020202050204" pitchFamily="34" charset="0"/>
              </a:rPr>
            </a:br>
            <a:r>
              <a:rPr lang="en-GB" kern="0" dirty="0">
                <a:latin typeface="Eurostile" panose="020B0504020202050204" pitchFamily="34" charset="0"/>
              </a:rPr>
              <a:t>a bit more complex</a:t>
            </a:r>
            <a:br>
              <a:rPr lang="en-GB" kern="0" dirty="0">
                <a:latin typeface="Eurostile" panose="020B0504020202050204" pitchFamily="34" charset="0"/>
              </a:rPr>
            </a:br>
            <a:r>
              <a:rPr lang="en-GB" kern="0" dirty="0">
                <a:latin typeface="Eurostile" panose="020B0504020202050204" pitchFamily="34" charset="0"/>
              </a:rPr>
              <a:t>(works symmetrical)</a:t>
            </a:r>
            <a:br>
              <a:rPr lang="en-GB" kern="0" dirty="0">
                <a:latin typeface="Eurostile" panose="020B0504020202050204" pitchFamily="34" charset="0"/>
              </a:rPr>
            </a:br>
            <a:endParaRPr lang="en-GB" kern="0" dirty="0">
              <a:latin typeface="Eurostile" panose="020B0504020202050204" pitchFamily="34" charset="0"/>
            </a:endParaRPr>
          </a:p>
          <a:p>
            <a:pPr marL="650875" lvl="1" indent="0">
              <a:buFont typeface="Calibri" pitchFamily="34" charset="0"/>
              <a:buNone/>
            </a:pPr>
            <a:endParaRPr lang="en-GB" kern="0" dirty="0">
              <a:latin typeface="Eurostile" panose="020B0504020202050204" pitchFamily="34" charset="0"/>
            </a:endParaRPr>
          </a:p>
          <a:p>
            <a:pPr marL="650875" lvl="1" indent="0">
              <a:buFont typeface="Calibri" pitchFamily="34" charset="0"/>
              <a:buNone/>
            </a:pPr>
            <a:endParaRPr lang="en-GB" kern="0" dirty="0">
              <a:latin typeface="Eurostile" panose="020B05040202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5921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1" grpId="0"/>
      <p:bldP spid="24" grpId="0" animBg="1"/>
      <p:bldP spid="25" grpId="0" animBg="1"/>
      <p:bldP spid="26" grpId="0" animBg="1"/>
      <p:bldP spid="33" grpId="0" animBg="1"/>
      <p:bldP spid="34" grpId="0" animBg="1"/>
      <p:bldP spid="53" grpId="0" animBg="1"/>
      <p:bldP spid="54" grpId="0" animBg="1"/>
      <p:bldP spid="67" grpId="0" animBg="1"/>
      <p:bldP spid="68" grpId="0"/>
      <p:bldP spid="7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Eurostile" panose="020B0504020202050204" pitchFamily="34" charset="0"/>
              </a:rPr>
              <a:t>MC/DC Table Implementation</a:t>
            </a:r>
          </a:p>
        </p:txBody>
      </p:sp>
      <p:sp>
        <p:nvSpPr>
          <p:cNvPr id="27" name="Rectangle 2">
            <a:extLst>
              <a:ext uri="{FF2B5EF4-FFF2-40B4-BE49-F238E27FC236}">
                <a16:creationId xmlns:a16="http://schemas.microsoft.com/office/drawing/2014/main" id="{091C17DA-DC2B-4225-A456-4B159E28B8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1204560"/>
            <a:ext cx="13004800" cy="7971413"/>
          </a:xfrm>
          <a:prstGeom prst="rect">
            <a:avLst/>
          </a:prstGeom>
          <a:solidFill>
            <a:srgbClr val="C2E49C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de-DE" altLang="de-DE" sz="1600" i="1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createMCDCTables</a:t>
            </a:r>
            <a:r>
              <a:rPr lang="de-DE" altLang="de-DE" sz="1600" i="1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:: </a:t>
            </a:r>
            <a:r>
              <a:rPr lang="de-DE" altLang="de-DE" sz="1600" i="1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CExpr</a:t>
            </a:r>
            <a:r>
              <a:rPr lang="de-DE" altLang="de-DE" sz="1600" i="1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→ [ </a:t>
            </a:r>
            <a:r>
              <a:rPr lang="de-DE" altLang="de-DE" sz="1600" i="1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MCDC_Branch</a:t>
            </a:r>
            <a:r>
              <a:rPr lang="de-DE" altLang="de-DE" sz="1600" i="1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]</a:t>
            </a:r>
          </a:p>
          <a:p>
            <a:pPr lvl="0"/>
            <a:endParaRPr lang="de-DE" altLang="de-DE" sz="1600" dirty="0">
              <a:solidFill>
                <a:srgbClr val="000000"/>
              </a:solidFill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lvl="0"/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createMCDCTables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expr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=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case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expr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of</a:t>
            </a:r>
            <a:endParaRPr lang="de-DE" altLang="de-DE" sz="1600" dirty="0">
              <a:solidFill>
                <a:srgbClr val="000000"/>
              </a:solidFill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lvl="0"/>
            <a:endParaRPr lang="de-DE" altLang="de-DE" sz="1600" dirty="0">
              <a:solidFill>
                <a:srgbClr val="000000"/>
              </a:solidFill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lvl="0"/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CBinary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binop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expr1 expr2 _ |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binop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∈ [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CLorOp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,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CLndOp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] →</a:t>
            </a:r>
          </a:p>
          <a:p>
            <a:pPr lvl="0"/>
            <a:endParaRPr lang="de-DE" altLang="de-DE" sz="1600" dirty="0">
              <a:solidFill>
                <a:srgbClr val="000000"/>
              </a:solidFill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lvl="0"/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[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MCDC_Branch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("("++name1++ (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render.pretty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)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binop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++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to_dontcare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name2 ++")")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shortcut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cond1 |</a:t>
            </a:r>
          </a:p>
          <a:p>
            <a:pPr lvl="0"/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   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MCDC_Branch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name1 result1 cond1 &lt;- t1,</a:t>
            </a:r>
          </a:p>
          <a:p>
            <a:pPr lvl="0"/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    result1 ==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shortcut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,</a:t>
            </a:r>
          </a:p>
          <a:p>
            <a:pPr lvl="0"/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   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MCDC_Branch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name2 _ _ &lt;-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take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1 t2 ]</a:t>
            </a:r>
          </a:p>
          <a:p>
            <a:pPr lvl="0"/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++</a:t>
            </a:r>
          </a:p>
          <a:p>
            <a:pPr lvl="0"/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[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MCDC_Branch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("("++name1++ (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render.pretty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)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binop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++name2++")") result2 (cond1 ⋏ cond2) |</a:t>
            </a:r>
          </a:p>
          <a:p>
            <a:pPr lvl="0"/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   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MCDC_Branch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name1 result1 cond1 &lt;- t1,</a:t>
            </a:r>
          </a:p>
          <a:p>
            <a:pPr lvl="0"/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    result1 == not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shortcut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,</a:t>
            </a:r>
          </a:p>
          <a:p>
            <a:pPr lvl="0"/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   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MCDC_Branch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name2 result2 cond2 &lt;- t2 ]</a:t>
            </a:r>
          </a:p>
          <a:p>
            <a:pPr lvl="0"/>
            <a:endParaRPr lang="de-DE" altLang="de-DE" sz="1600" dirty="0">
              <a:solidFill>
                <a:srgbClr val="000000"/>
              </a:solidFill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lvl="0"/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where</a:t>
            </a:r>
            <a:endParaRPr lang="de-DE" altLang="de-DE" sz="1600" dirty="0">
              <a:solidFill>
                <a:srgbClr val="000000"/>
              </a:solidFill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lvl="0"/>
            <a:endParaRPr lang="de-DE" altLang="de-DE" sz="1600" dirty="0">
              <a:solidFill>
                <a:srgbClr val="000000"/>
              </a:solidFill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lvl="0"/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shortcut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=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case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binop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of</a:t>
            </a:r>
            <a:endParaRPr lang="de-DE" altLang="de-DE" sz="1600" dirty="0">
              <a:solidFill>
                <a:srgbClr val="000000"/>
              </a:solidFill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lvl="0"/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   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CLorOp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-&gt; True</a:t>
            </a:r>
          </a:p>
          <a:p>
            <a:pPr lvl="0"/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   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CLndOp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-&gt;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False</a:t>
            </a:r>
            <a:endParaRPr lang="de-DE" altLang="de-DE" sz="1600" dirty="0">
              <a:solidFill>
                <a:srgbClr val="000000"/>
              </a:solidFill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lvl="0"/>
            <a:endParaRPr lang="de-DE" altLang="de-DE" sz="1600" dirty="0">
              <a:solidFill>
                <a:srgbClr val="000000"/>
              </a:solidFill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lvl="0"/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(t1,t2) = (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createMCDCTables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expr1 ,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createMCDCTables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expr2 )</a:t>
            </a:r>
          </a:p>
          <a:p>
            <a:pPr lvl="0"/>
            <a:endParaRPr lang="de-DE" altLang="de-DE" sz="1600" dirty="0">
              <a:solidFill>
                <a:srgbClr val="000000"/>
              </a:solidFill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lvl="0"/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to_dontcare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s =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for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s $ \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case</a:t>
            </a:r>
            <a:endParaRPr lang="de-DE" altLang="de-DE" sz="1600" dirty="0">
              <a:solidFill>
                <a:srgbClr val="000000"/>
              </a:solidFill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lvl="0"/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    'F'   -&gt; '_'</a:t>
            </a:r>
          </a:p>
          <a:p>
            <a:pPr lvl="0"/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    'T'   -&gt; '_'</a:t>
            </a:r>
          </a:p>
          <a:p>
            <a:pPr lvl="0"/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   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other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-&gt;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other</a:t>
            </a:r>
            <a:endParaRPr lang="de-DE" altLang="de-DE" sz="1600" dirty="0">
              <a:solidFill>
                <a:srgbClr val="000000"/>
              </a:solidFill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lvl="0"/>
            <a:endParaRPr lang="de-DE" altLang="de-DE" sz="1600" dirty="0">
              <a:solidFill>
                <a:srgbClr val="000000"/>
              </a:solidFill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lvl="0"/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expr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→ [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MCDC_Branch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"T" True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expr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,</a:t>
            </a:r>
          </a:p>
          <a:p>
            <a:pPr lvl="0"/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    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MCDC_Branch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"F"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False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(not_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expr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) ]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89752AD3-51C9-4502-AE7D-14D3B3474327}"/>
              </a:ext>
            </a:extLst>
          </p:cNvPr>
          <p:cNvSpPr/>
          <p:nvPr/>
        </p:nvSpPr>
        <p:spPr>
          <a:xfrm>
            <a:off x="1040633" y="2865730"/>
            <a:ext cx="11650744" cy="1050033"/>
          </a:xfrm>
          <a:prstGeom prst="rect">
            <a:avLst/>
          </a:prstGeom>
          <a:solidFill>
            <a:srgbClr val="FFFF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F40AFAAF-A1E0-4FFA-8FCD-913D0134F43E}"/>
              </a:ext>
            </a:extLst>
          </p:cNvPr>
          <p:cNvSpPr/>
          <p:nvPr/>
        </p:nvSpPr>
        <p:spPr>
          <a:xfrm>
            <a:off x="1040633" y="4087123"/>
            <a:ext cx="10989071" cy="1050033"/>
          </a:xfrm>
          <a:prstGeom prst="rect">
            <a:avLst/>
          </a:prstGeom>
          <a:solidFill>
            <a:srgbClr val="FFC0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F3087372-C894-45E3-B81F-A46EA62409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3995" y="5466750"/>
            <a:ext cx="4050804" cy="419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1069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Ruler Scissors - Right Handed - Pack of 12 | Scissors &amp; Knives |  CleverPatch - Art &amp; Craft Suppli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5524" y="5964715"/>
            <a:ext cx="1781175" cy="1781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>
                <a:latin typeface="Eurostile" panose="020B0504020202050204" pitchFamily="34" charset="0"/>
              </a:rPr>
              <a:t>Cutoffs</a:t>
            </a:r>
            <a:endParaRPr lang="en-GB" dirty="0">
              <a:latin typeface="Eurostile" panose="020B050402020205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/>
              <p:cNvSpPr>
                <a:spLocks noGrp="1"/>
              </p:cNvSpPr>
              <p:nvPr>
                <p:ph idx="1"/>
              </p:nvPr>
            </p:nvSpPr>
            <p:spPr>
              <a:ln>
                <a:noFill/>
              </a:ln>
            </p:spPr>
            <p:txBody>
              <a:bodyPr/>
              <a:lstStyle/>
              <a:p>
                <a:pPr lvl="1"/>
                <a:r>
                  <a:rPr lang="en-GB" dirty="0">
                    <a:latin typeface="Eurostile" panose="020B0504020202050204" pitchFamily="34" charset="0"/>
                  </a:rPr>
                  <a:t>Inspired by </a:t>
                </a:r>
                <a:r>
                  <a:rPr lang="el-GR" dirty="0">
                    <a:latin typeface="Eurostile" panose="020B0504020202050204" pitchFamily="34" charset="0"/>
                  </a:rPr>
                  <a:t>α</a:t>
                </a:r>
                <a:r>
                  <a:rPr lang="de-DE" dirty="0">
                    <a:latin typeface="Eurostile" panose="020B0504020202050204" pitchFamily="34" charset="0"/>
                  </a:rPr>
                  <a:t>-/</a:t>
                </a:r>
                <a:r>
                  <a:rPr lang="el-GR" dirty="0">
                    <a:latin typeface="Eurostile" panose="020B0504020202050204" pitchFamily="34" charset="0"/>
                  </a:rPr>
                  <a:t>β</a:t>
                </a:r>
                <a:r>
                  <a:rPr lang="de-DE" dirty="0">
                    <a:latin typeface="Eurostile" panose="020B0504020202050204" pitchFamily="34" charset="0"/>
                  </a:rPr>
                  <a:t> - </a:t>
                </a:r>
                <a:r>
                  <a:rPr lang="de-DE" dirty="0" err="1">
                    <a:latin typeface="Eurostile" panose="020B0504020202050204" pitchFamily="34" charset="0"/>
                  </a:rPr>
                  <a:t>Cutoffs</a:t>
                </a:r>
                <a:r>
                  <a:rPr lang="de-DE" dirty="0">
                    <a:latin typeface="Eurostile" panose="020B0504020202050204" pitchFamily="34" charset="0"/>
                  </a:rPr>
                  <a:t> </a:t>
                </a:r>
                <a:r>
                  <a:rPr lang="de-DE" dirty="0" err="1">
                    <a:latin typeface="Eurostile" panose="020B0504020202050204" pitchFamily="34" charset="0"/>
                  </a:rPr>
                  <a:t>from</a:t>
                </a:r>
                <a:r>
                  <a:rPr lang="de-DE" dirty="0">
                    <a:latin typeface="Eurostile" panose="020B0504020202050204" pitchFamily="34" charset="0"/>
                  </a:rPr>
                  <a:t> </a:t>
                </a:r>
                <a:r>
                  <a:rPr lang="en-GB" dirty="0">
                    <a:latin typeface="Eurostile" panose="020B0504020202050204" pitchFamily="34" charset="0"/>
                  </a:rPr>
                  <a:t>Chess Programming</a:t>
                </a:r>
              </a:p>
              <a:p>
                <a:pPr lvl="1"/>
                <a:r>
                  <a:rPr lang="en-GB" dirty="0">
                    <a:latin typeface="Eurostile" panose="020B0504020202050204" pitchFamily="34" charset="0"/>
                  </a:rPr>
                  <a:t>Formula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dirty="0">
                        <a:latin typeface="Cambria Math"/>
                        <a:ea typeface="Cambria Math"/>
                      </a:rPr>
                      <m:t>φ</m:t>
                    </m:r>
                  </m:oMath>
                </a14:m>
                <a:r>
                  <a:rPr lang="en-GB" dirty="0">
                    <a:latin typeface="Eurostile" panose="020B0504020202050204" pitchFamily="34" charset="0"/>
                  </a:rPr>
                  <a:t> monotonic in #models when adding assertions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dirty="0">
                        <a:latin typeface="Cambria Math"/>
                        <a:ea typeface="Cambria Math"/>
                      </a:rPr>
                      <m:t>φ</m:t>
                    </m:r>
                    <m:r>
                      <a:rPr lang="de-DE" i="1" dirty="0">
                        <a:latin typeface="Cambria Math"/>
                        <a:ea typeface="Cambria Math"/>
                      </a:rPr>
                      <m:t>′ </m:t>
                    </m:r>
                  </m:oMath>
                </a14:m>
                <a:r>
                  <a:rPr lang="en-GB" dirty="0">
                    <a:latin typeface="Eurostile" panose="020B0504020202050204" pitchFamily="34" charset="0"/>
                  </a:rPr>
                  <a:t>:</a:t>
                </a:r>
                <a:br>
                  <a:rPr lang="en-GB" dirty="0">
                    <a:latin typeface="Eurostile" panose="020B0504020202050204" pitchFamily="34" charset="0"/>
                  </a:rPr>
                </a:br>
                <a:endParaRPr lang="de-DE" dirty="0"/>
              </a:p>
              <a:p>
                <a:pPr marL="650875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0" i="1" smtClean="0">
                          <a:latin typeface="Cambria Math"/>
                          <a:ea typeface="Cambria Math"/>
                        </a:rPr>
                        <m:t>∄</m:t>
                      </m:r>
                      <m:r>
                        <a:rPr lang="de-DE" sz="3600" b="0" i="1" smtClean="0">
                          <a:latin typeface="Cambria Math" panose="02040503050406030204" pitchFamily="18" charset="0"/>
                          <a:ea typeface="Cambria Math"/>
                        </a:rPr>
                        <m:t> </m:t>
                      </m:r>
                      <m:r>
                        <a:rPr lang="de-DE" sz="3600" i="1">
                          <a:latin typeface="Cambria Math"/>
                          <a:ea typeface="Cambria Math"/>
                        </a:rPr>
                        <m:t>ℳ</m:t>
                      </m:r>
                      <m:r>
                        <a:rPr lang="de-DE" sz="3600" b="0" i="1" smtClean="0">
                          <a:latin typeface="Cambria Math"/>
                          <a:ea typeface="Cambria Math"/>
                        </a:rPr>
                        <m:t>.</m:t>
                      </m:r>
                      <m:r>
                        <a:rPr lang="de-DE" sz="3600" b="0" i="1" smtClean="0">
                          <a:latin typeface="Cambria Math" panose="02040503050406030204" pitchFamily="18" charset="0"/>
                          <a:ea typeface="Cambria Math"/>
                        </a:rPr>
                        <m:t> </m:t>
                      </m:r>
                      <m:r>
                        <a:rPr lang="de-DE" sz="3600" i="1">
                          <a:latin typeface="Cambria Math"/>
                          <a:ea typeface="Cambria Math"/>
                        </a:rPr>
                        <m:t>ℳ</m:t>
                      </m:r>
                      <m:r>
                        <m:rPr>
                          <m:nor/>
                        </m:rPr>
                        <a:rPr lang="de-DE" sz="3600" b="0" i="0" smtClean="0">
                          <a:latin typeface="Cambria Math"/>
                          <a:ea typeface="Cambria Math"/>
                        </a:rPr>
                        <m:t> </m:t>
                      </m:r>
                      <m:r>
                        <m:rPr>
                          <m:nor/>
                        </m:rPr>
                        <a:rPr lang="de-DE" sz="3600" dirty="0"/>
                        <m:t>⊧</m:t>
                      </m:r>
                      <m:r>
                        <a:rPr lang="de-DE" sz="3600" b="0" i="1" dirty="0" smtClean="0">
                          <a:latin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l-GR" sz="3600" i="1" dirty="0" smtClean="0">
                          <a:latin typeface="Cambria Math"/>
                          <a:ea typeface="Cambria Math"/>
                        </a:rPr>
                        <m:t>φ</m:t>
                      </m:r>
                      <m:r>
                        <a:rPr lang="de-DE" sz="3600" b="0" i="1" dirty="0" smtClean="0">
                          <a:latin typeface="Cambria Math"/>
                          <a:ea typeface="Cambria Math"/>
                        </a:rPr>
                        <m:t>   </m:t>
                      </m:r>
                      <m:groupChr>
                        <m:groupChrPr>
                          <m:chr m:val="⇒"/>
                          <m:pos m:val="top"/>
                          <m:ctrlPr>
                            <a:rPr lang="de-DE" sz="3600" b="0" i="1" dirty="0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groupChrPr>
                        <m:e>
                          <m:r>
                            <m:rPr>
                              <m:brk m:alnAt="1"/>
                            </m:rPr>
                            <a:rPr lang="de-DE" sz="3600" b="0" i="1" dirty="0" smtClean="0">
                              <a:latin typeface="Cambria Math"/>
                              <a:ea typeface="Cambria Math"/>
                            </a:rPr>
                            <m:t> </m:t>
                          </m:r>
                        </m:e>
                      </m:groupChr>
                      <m:r>
                        <a:rPr lang="de-DE" sz="3600" b="0" i="1" dirty="0" smtClean="0">
                          <a:latin typeface="Cambria Math"/>
                          <a:ea typeface="Cambria Math"/>
                        </a:rPr>
                        <m:t>   </m:t>
                      </m:r>
                      <m:r>
                        <a:rPr lang="en-GB" sz="3600" i="1">
                          <a:latin typeface="Cambria Math"/>
                          <a:ea typeface="Cambria Math"/>
                        </a:rPr>
                        <m:t>∄</m:t>
                      </m:r>
                      <m:r>
                        <a:rPr lang="de-DE" sz="3600" b="0" i="1" smtClean="0">
                          <a:latin typeface="Cambria Math" panose="02040503050406030204" pitchFamily="18" charset="0"/>
                          <a:ea typeface="Cambria Math"/>
                        </a:rPr>
                        <m:t> </m:t>
                      </m:r>
                      <m:sSup>
                        <m:sSupPr>
                          <m:ctrlPr>
                            <a:rPr lang="de-DE" sz="3600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de-DE" sz="3600" i="1">
                              <a:latin typeface="Cambria Math"/>
                              <a:ea typeface="Cambria Math"/>
                            </a:rPr>
                            <m:t>ℳ</m:t>
                          </m:r>
                        </m:e>
                        <m:sup>
                          <m:r>
                            <a:rPr lang="de-DE" sz="3600" b="0" i="1" smtClean="0">
                              <a:latin typeface="Cambria Math" panose="02040503050406030204" pitchFamily="18" charset="0"/>
                              <a:ea typeface="Cambria Math"/>
                            </a:rPr>
                            <m:t>′</m:t>
                          </m:r>
                        </m:sup>
                      </m:sSup>
                      <m:r>
                        <a:rPr lang="de-DE" sz="3600" i="1">
                          <a:latin typeface="Cambria Math"/>
                          <a:ea typeface="Cambria Math"/>
                        </a:rPr>
                        <m:t>.</m:t>
                      </m:r>
                      <m:r>
                        <a:rPr lang="de-DE" sz="3600" i="1">
                          <a:latin typeface="Cambria Math"/>
                          <a:ea typeface="Cambria Math"/>
                        </a:rPr>
                        <m:t>ℳ</m:t>
                      </m:r>
                      <m:r>
                        <a:rPr lang="de-DE" sz="3600" b="0" i="1" smtClean="0">
                          <a:latin typeface="Cambria Math" panose="02040503050406030204" pitchFamily="18" charset="0"/>
                          <a:ea typeface="Cambria Math"/>
                        </a:rPr>
                        <m:t>′</m:t>
                      </m:r>
                      <m:r>
                        <m:rPr>
                          <m:nor/>
                        </m:rPr>
                        <a:rPr lang="de-DE" sz="3600" b="0" i="0" smtClean="0">
                          <a:latin typeface="Cambria Math" panose="02040503050406030204" pitchFamily="18" charset="0"/>
                          <a:ea typeface="Cambria Math"/>
                        </a:rPr>
                        <m:t> </m:t>
                      </m:r>
                      <m:r>
                        <m:rPr>
                          <m:nor/>
                        </m:rPr>
                        <a:rPr lang="de-DE" sz="3600" dirty="0"/>
                        <m:t>⊧</m:t>
                      </m:r>
                      <m:r>
                        <a:rPr lang="de-DE" sz="3600" i="1" dirty="0">
                          <a:latin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l-GR" sz="3600" i="1" dirty="0">
                          <a:latin typeface="Cambria Math"/>
                          <a:ea typeface="Cambria Math"/>
                        </a:rPr>
                        <m:t>φ</m:t>
                      </m:r>
                      <m:r>
                        <a:rPr lang="de-DE" sz="3600" b="0" i="1" dirty="0" smtClean="0">
                          <a:latin typeface="Cambria Math"/>
                          <a:ea typeface="Cambria Math"/>
                        </a:rPr>
                        <m:t> </m:t>
                      </m:r>
                      <m:r>
                        <m:rPr>
                          <m:nor/>
                        </m:rPr>
                        <a:rPr lang="de-DE" sz="3600"/>
                        <m:t>∧</m:t>
                      </m:r>
                      <m:r>
                        <a:rPr lang="de-DE" sz="3600" b="0" i="1" smtClean="0">
                          <a:latin typeface="Cambria Math"/>
                        </a:rPr>
                        <m:t> </m:t>
                      </m:r>
                      <m:sSup>
                        <m:sSupPr>
                          <m:ctrlPr>
                            <a:rPr lang="de-DE" sz="3600" b="0" i="1" dirty="0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l-GR" sz="3600" i="1" dirty="0">
                              <a:latin typeface="Cambria Math"/>
                              <a:ea typeface="Cambria Math"/>
                            </a:rPr>
                            <m:t>φ</m:t>
                          </m:r>
                        </m:e>
                        <m:sup>
                          <m:r>
                            <a:rPr lang="de-DE" sz="3600" b="0" i="1" dirty="0" smtClean="0">
                              <a:latin typeface="Cambria Math"/>
                              <a:ea typeface="Cambria Math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de-DE" sz="3600" b="0" dirty="0">
                  <a:latin typeface="Eurostile" panose="020B0504020202050204" pitchFamily="34" charset="0"/>
                  <a:ea typeface="Cambria Math"/>
                </a:endParaRPr>
              </a:p>
              <a:p>
                <a:pPr marL="650875" lvl="1" indent="0">
                  <a:buNone/>
                </a:pPr>
                <a:endParaRPr lang="de-DE" b="0" dirty="0">
                  <a:latin typeface="Eurostile" panose="020B0504020202050204" pitchFamily="34" charset="0"/>
                  <a:ea typeface="Cambria Math"/>
                </a:endParaRPr>
              </a:p>
            </p:txBody>
          </p:sp>
        </mc:Choice>
        <mc:Fallback xmlns="">
          <p:sp>
            <p:nvSpPr>
              <p:cNvPr id="3" name="Inhaltsplatzhalt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4"/>
                <a:stretch>
                  <a:fillRect t="-66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8872" y="3762657"/>
            <a:ext cx="2966592" cy="51020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Pfeil nach unten 5"/>
          <p:cNvSpPr/>
          <p:nvPr/>
        </p:nvSpPr>
        <p:spPr>
          <a:xfrm>
            <a:off x="1252728" y="3762657"/>
            <a:ext cx="219456" cy="510206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/>
          <p:cNvSpPr txBox="1"/>
          <p:nvPr/>
        </p:nvSpPr>
        <p:spPr>
          <a:xfrm rot="16200000">
            <a:off x="-358402" y="5897880"/>
            <a:ext cx="2852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latin typeface="Eurostile" panose="020B0604020202020204" charset="0"/>
              </a:rPr>
              <a:t>Towards</a:t>
            </a:r>
            <a:r>
              <a:rPr lang="de-DE" dirty="0">
                <a:latin typeface="Eurostile" panose="020B0604020202020204" charset="0"/>
              </a:rPr>
              <a:t> RETURN</a:t>
            </a:r>
          </a:p>
        </p:txBody>
      </p:sp>
      <p:sp>
        <p:nvSpPr>
          <p:cNvPr id="8" name="Geschweifte Klammer rechts 7"/>
          <p:cNvSpPr/>
          <p:nvPr/>
        </p:nvSpPr>
        <p:spPr>
          <a:xfrm>
            <a:off x="5065776" y="7004304"/>
            <a:ext cx="539496" cy="1860420"/>
          </a:xfrm>
          <a:prstGeom prst="rightBrace">
            <a:avLst>
              <a:gd name="adj1" fmla="val 26977"/>
              <a:gd name="adj2" fmla="val 50000"/>
            </a:avLst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Geschweifte Klammer rechts 9"/>
          <p:cNvSpPr/>
          <p:nvPr/>
        </p:nvSpPr>
        <p:spPr>
          <a:xfrm>
            <a:off x="5070348" y="3762658"/>
            <a:ext cx="539496" cy="3087265"/>
          </a:xfrm>
          <a:prstGeom prst="rightBrace">
            <a:avLst>
              <a:gd name="adj1" fmla="val 26977"/>
              <a:gd name="adj2" fmla="val 50000"/>
            </a:avLst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feld 10"/>
              <p:cNvSpPr txBox="1"/>
              <p:nvPr/>
            </p:nvSpPr>
            <p:spPr>
              <a:xfrm>
                <a:off x="5615361" y="5085295"/>
                <a:ext cx="56324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800" i="1" dirty="0">
                          <a:latin typeface="Cambria Math"/>
                          <a:ea typeface="Cambria Math"/>
                        </a:rPr>
                        <m:t>φ</m:t>
                      </m:r>
                    </m:oMath>
                  </m:oMathPara>
                </a14:m>
                <a:endParaRPr lang="de-DE" sz="2800" dirty="0">
                  <a:latin typeface="Eurostile" panose="020B0604020202020204" charset="0"/>
                </a:endParaRPr>
              </a:p>
            </p:txBody>
          </p:sp>
        </mc:Choice>
        <mc:Fallback xmlns="">
          <p:sp>
            <p:nvSpPr>
              <p:cNvPr id="11" name="Textfeld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5361" y="5085295"/>
                <a:ext cx="563249" cy="523220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feld 12"/>
              <p:cNvSpPr txBox="1"/>
              <p:nvPr/>
            </p:nvSpPr>
            <p:spPr>
              <a:xfrm>
                <a:off x="5615361" y="7664848"/>
                <a:ext cx="56324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800" i="1" dirty="0">
                          <a:latin typeface="Cambria Math"/>
                          <a:ea typeface="Cambria Math"/>
                        </a:rPr>
                        <m:t>φ</m:t>
                      </m:r>
                      <m:r>
                        <a:rPr lang="de-DE" sz="2800" b="0" i="1" dirty="0" smtClean="0">
                          <a:latin typeface="Cambria Math"/>
                          <a:ea typeface="Cambria Math"/>
                        </a:rPr>
                        <m:t>′</m:t>
                      </m:r>
                    </m:oMath>
                  </m:oMathPara>
                </a14:m>
                <a:endParaRPr lang="de-DE" sz="2800" dirty="0">
                  <a:latin typeface="Eurostile" panose="020B0604020202020204" charset="0"/>
                </a:endParaRPr>
              </a:p>
            </p:txBody>
          </p:sp>
        </mc:Choice>
        <mc:Fallback xmlns="">
          <p:sp>
            <p:nvSpPr>
              <p:cNvPr id="13" name="Textfeld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5361" y="7664848"/>
                <a:ext cx="563249" cy="523220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feld 13"/>
              <p:cNvSpPr txBox="1"/>
              <p:nvPr/>
            </p:nvSpPr>
            <p:spPr>
              <a:xfrm>
                <a:off x="7116699" y="6665503"/>
                <a:ext cx="469907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2800" dirty="0">
                    <a:latin typeface="Eurostile" panose="020B0604020202020204" charset="0"/>
                  </a:rPr>
                  <a:t>Cutoff </a:t>
                </a:r>
                <a:r>
                  <a:rPr lang="de-DE" sz="2800" dirty="0" err="1">
                    <a:latin typeface="Eurostile" panose="020B0604020202020204" charset="0"/>
                  </a:rPr>
                  <a:t>if</a:t>
                </a:r>
                <a:r>
                  <a:rPr lang="de-DE" sz="2800" dirty="0">
                    <a:latin typeface="Eurostile" panose="020B0604020202020204" charset="0"/>
                  </a:rPr>
                  <a:t> </a:t>
                </a:r>
                <a:r>
                  <a:rPr lang="de-DE" sz="2800" dirty="0" err="1">
                    <a:latin typeface="Eurostile" panose="020B0604020202020204" charset="0"/>
                  </a:rPr>
                  <a:t>no</a:t>
                </a:r>
                <a:r>
                  <a:rPr lang="de-DE" sz="2800" dirty="0">
                    <a:latin typeface="Eurostile" panose="020B0604020202020204" charset="0"/>
                  </a:rPr>
                  <a:t> </a:t>
                </a:r>
                <a:r>
                  <a:rPr lang="de-DE" sz="2800" dirty="0" err="1">
                    <a:latin typeface="Eurostile" panose="020B0604020202020204" charset="0"/>
                  </a:rPr>
                  <a:t>solution</a:t>
                </a:r>
                <a:r>
                  <a:rPr lang="de-DE" sz="2800" dirty="0">
                    <a:latin typeface="Eurostile" panose="020B0604020202020204" charset="0"/>
                  </a:rPr>
                  <a:t> </a:t>
                </a:r>
                <a:r>
                  <a:rPr lang="de-DE" sz="2800" dirty="0" err="1">
                    <a:latin typeface="Eurostile" panose="020B0604020202020204" charset="0"/>
                  </a:rPr>
                  <a:t>for</a:t>
                </a:r>
                <a:r>
                  <a:rPr lang="de-DE" sz="2800" dirty="0">
                    <a:latin typeface="Eurostile" panose="020B0604020202020204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800" i="1" dirty="0">
                        <a:latin typeface="Cambria Math"/>
                        <a:ea typeface="Cambria Math"/>
                      </a:rPr>
                      <m:t>φ</m:t>
                    </m:r>
                    <m:r>
                      <a:rPr lang="de-DE" sz="2800" b="0" i="1" dirty="0" smtClean="0">
                        <a:latin typeface="Cambria Math"/>
                        <a:ea typeface="Cambria Math"/>
                      </a:rPr>
                      <m:t> !</m:t>
                    </m:r>
                  </m:oMath>
                </a14:m>
                <a:r>
                  <a:rPr lang="de-DE" sz="2800" dirty="0">
                    <a:latin typeface="Eurostile" panose="020B0604020202020204" charset="0"/>
                  </a:rPr>
                  <a:t>  </a:t>
                </a:r>
              </a:p>
            </p:txBody>
          </p:sp>
        </mc:Choice>
        <mc:Fallback xmlns="">
          <p:sp>
            <p:nvSpPr>
              <p:cNvPr id="14" name="Textfeld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6699" y="6665503"/>
                <a:ext cx="4699072" cy="523220"/>
              </a:xfrm>
              <a:prstGeom prst="rect">
                <a:avLst/>
              </a:prstGeom>
              <a:blipFill>
                <a:blip r:embed="rId8"/>
                <a:stretch>
                  <a:fillRect l="-2594" t="-10465" b="-3255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22E5431C-36A2-40BB-B01D-47E16E76B4B0}"/>
              </a:ext>
            </a:extLst>
          </p:cNvPr>
          <p:cNvCxnSpPr>
            <a:cxnSpLocks/>
          </p:cNvCxnSpPr>
          <p:nvPr/>
        </p:nvCxnSpPr>
        <p:spPr>
          <a:xfrm flipH="1">
            <a:off x="1662545" y="6927113"/>
            <a:ext cx="3788229" cy="0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2085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 animBg="1"/>
      <p:bldP spid="10" grpId="0" animBg="1"/>
      <p:bldP spid="11" grpId="0"/>
      <p:bldP spid="13" grpId="0"/>
      <p:bldP spid="1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4" descr="Ruler Scissors - Right Handed - Pack of 12 | Scissors &amp; Knives |  CleverPatch - Art &amp; Craft Suppli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4928" y="4464389"/>
            <a:ext cx="1781175" cy="1781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Efficiency of Laziness in Time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22" name="Inhaltsplatzhalter 2">
            <a:extLst>
              <a:ext uri="{FF2B5EF4-FFF2-40B4-BE49-F238E27FC236}">
                <a16:creationId xmlns:a16="http://schemas.microsoft.com/office/drawing/2014/main" id="{BCD625D6-CB70-42E6-B4B7-BA424AD9C6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343593" y="1293775"/>
            <a:ext cx="10188237" cy="741078"/>
          </a:xfrm>
          <a:ln>
            <a:noFill/>
          </a:ln>
        </p:spPr>
        <p:txBody>
          <a:bodyPr/>
          <a:lstStyle/>
          <a:p>
            <a:pPr marL="650875" lvl="1" indent="0">
              <a:buNone/>
            </a:pPr>
            <a:r>
              <a:rPr lang="en-GB" dirty="0">
                <a:latin typeface="Eurostile" panose="020B0504020202050204" pitchFamily="34" charset="0"/>
              </a:rPr>
              <a:t>Lazy := Unneeded expressions are not evaluated</a:t>
            </a:r>
          </a:p>
          <a:p>
            <a:pPr marL="650875" lvl="1" indent="0">
              <a:buNone/>
            </a:pPr>
            <a:endParaRPr lang="en-GB" b="0" dirty="0">
              <a:latin typeface="Eurostile" panose="020B0504020202050204" pitchFamily="34" charset="0"/>
            </a:endParaRPr>
          </a:p>
          <a:p>
            <a:pPr lvl="1"/>
            <a:endParaRPr lang="en-GB" b="0" dirty="0">
              <a:latin typeface="Eurostile" panose="020B0504020202050204" pitchFamily="34" charset="0"/>
            </a:endParaRPr>
          </a:p>
        </p:txBody>
      </p:sp>
      <p:sp>
        <p:nvSpPr>
          <p:cNvPr id="24" name="Rectangle 2">
            <a:extLst>
              <a:ext uri="{FF2B5EF4-FFF2-40B4-BE49-F238E27FC236}">
                <a16:creationId xmlns:a16="http://schemas.microsoft.com/office/drawing/2014/main" id="{AC47AEF0-E0D3-4612-B233-30974C80D2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0415" y="8416685"/>
            <a:ext cx="12073631" cy="49727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Narrow" panose="020B0606020202030204" pitchFamily="34" charset="0"/>
              </a:rPr>
              <a:t>Stats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Narrow" panose="020B0606020202030204" pitchFamily="34" charset="0"/>
              </a:rPr>
              <a:t> {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Narrow" panose="020B0606020202030204" pitchFamily="34" charset="0"/>
              </a:rPr>
              <a:t>cutoffTriesS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Narrow" panose="020B0606020202030204" pitchFamily="34" charset="0"/>
              </a:rPr>
              <a:t> = 28851,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Narrow" panose="020B0606020202030204" pitchFamily="34" charset="0"/>
              </a:rPr>
              <a:t>cutoffsS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Narrow" panose="020B0606020202030204" pitchFamily="34" charset="0"/>
              </a:rPr>
              <a:t> = 28635,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Narrow" panose="020B0606020202030204" pitchFamily="34" charset="0"/>
              </a:rPr>
              <a:t>numTracesS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Narrow" panose="020B0606020202030204" pitchFamily="34" charset="0"/>
              </a:rPr>
              <a:t> = 29037,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Narrow" panose="020B0606020202030204" pitchFamily="34" charset="0"/>
              </a:rPr>
              <a:t>numSolutionS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Narrow" panose="020B0606020202030204" pitchFamily="34" charset="0"/>
              </a:rPr>
              <a:t> = 8,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Narrow" panose="020B0606020202030204" pitchFamily="34" charset="0"/>
              </a:rPr>
              <a:t>numNoSolutionS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Narrow" panose="020B0606020202030204" pitchFamily="34" charset="0"/>
              </a:rPr>
              <a:t> = 179 }</a:t>
            </a:r>
            <a:b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Narrow" panose="020B0606020202030204" pitchFamily="34" charset="0"/>
              </a:rPr>
            </a:br>
            <a:endParaRPr kumimoji="0" lang="de-DE" altLang="de-DE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Narrow" panose="020B0606020202030204" pitchFamily="34" charset="0"/>
            </a:endParaRPr>
          </a:p>
        </p:txBody>
      </p:sp>
      <p:pic>
        <p:nvPicPr>
          <p:cNvPr id="27" name="Picture 2">
            <a:extLst>
              <a:ext uri="{FF2B5EF4-FFF2-40B4-BE49-F238E27FC236}">
                <a16:creationId xmlns:a16="http://schemas.microsoft.com/office/drawing/2014/main" id="{2663D61E-9170-488C-B13A-686DC407E8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8276" y="2295428"/>
            <a:ext cx="2966592" cy="51020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9" name="Pfeil nach unten 5">
            <a:extLst>
              <a:ext uri="{FF2B5EF4-FFF2-40B4-BE49-F238E27FC236}">
                <a16:creationId xmlns:a16="http://schemas.microsoft.com/office/drawing/2014/main" id="{E2F5AD08-E637-48A9-8A49-514C9604F6B0}"/>
              </a:ext>
            </a:extLst>
          </p:cNvPr>
          <p:cNvSpPr/>
          <p:nvPr/>
        </p:nvSpPr>
        <p:spPr>
          <a:xfrm>
            <a:off x="812132" y="2295428"/>
            <a:ext cx="219456" cy="510206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F278249B-EB96-4B25-9890-08642C365104}"/>
              </a:ext>
            </a:extLst>
          </p:cNvPr>
          <p:cNvSpPr txBox="1"/>
          <p:nvPr/>
        </p:nvSpPr>
        <p:spPr>
          <a:xfrm rot="16200000">
            <a:off x="-798998" y="4430651"/>
            <a:ext cx="2852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latin typeface="Eurostile" panose="020B0604020202020204" charset="0"/>
              </a:rPr>
              <a:t>Towards</a:t>
            </a:r>
            <a:r>
              <a:rPr lang="de-DE" dirty="0">
                <a:latin typeface="Eurostile" panose="020B0604020202020204" charset="0"/>
              </a:rPr>
              <a:t> RETURN</a:t>
            </a:r>
          </a:p>
        </p:txBody>
      </p:sp>
      <p:sp>
        <p:nvSpPr>
          <p:cNvPr id="36" name="Geschweifte Klammer rechts 35">
            <a:extLst>
              <a:ext uri="{FF2B5EF4-FFF2-40B4-BE49-F238E27FC236}">
                <a16:creationId xmlns:a16="http://schemas.microsoft.com/office/drawing/2014/main" id="{863D1999-038C-4882-A4A9-2EB90E0AA952}"/>
              </a:ext>
            </a:extLst>
          </p:cNvPr>
          <p:cNvSpPr/>
          <p:nvPr/>
        </p:nvSpPr>
        <p:spPr>
          <a:xfrm>
            <a:off x="4625180" y="5537075"/>
            <a:ext cx="539496" cy="1860420"/>
          </a:xfrm>
          <a:prstGeom prst="rightBrace">
            <a:avLst>
              <a:gd name="adj1" fmla="val 26977"/>
              <a:gd name="adj2" fmla="val 50000"/>
            </a:avLst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D26C0627-6314-42B4-BB8A-A9F0572F52F4}"/>
              </a:ext>
            </a:extLst>
          </p:cNvPr>
          <p:cNvSpPr txBox="1"/>
          <p:nvPr/>
        </p:nvSpPr>
        <p:spPr>
          <a:xfrm>
            <a:off x="5374988" y="6153455"/>
            <a:ext cx="59630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>
                <a:latin typeface="Eurostile" panose="020B0604020202020204" charset="0"/>
              </a:rPr>
              <a:t>not evaluated !</a:t>
            </a:r>
            <a:endParaRPr lang="de-DE" sz="2800" dirty="0">
              <a:latin typeface="Eurostile" panose="020B0604020202020204" charset="0"/>
            </a:endParaRPr>
          </a:p>
        </p:txBody>
      </p:sp>
      <p:cxnSp>
        <p:nvCxnSpPr>
          <p:cNvPr id="41" name="Gerader Verbinder 40">
            <a:extLst>
              <a:ext uri="{FF2B5EF4-FFF2-40B4-BE49-F238E27FC236}">
                <a16:creationId xmlns:a16="http://schemas.microsoft.com/office/drawing/2014/main" id="{7AAFCF9F-7C5D-4580-AEFA-50C609C96BA1}"/>
              </a:ext>
            </a:extLst>
          </p:cNvPr>
          <p:cNvCxnSpPr>
            <a:cxnSpLocks/>
          </p:cNvCxnSpPr>
          <p:nvPr/>
        </p:nvCxnSpPr>
        <p:spPr>
          <a:xfrm flipH="1">
            <a:off x="1221949" y="5459884"/>
            <a:ext cx="3788229" cy="0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Band: nach oben gekippt 3">
            <a:extLst>
              <a:ext uri="{FF2B5EF4-FFF2-40B4-BE49-F238E27FC236}">
                <a16:creationId xmlns:a16="http://schemas.microsoft.com/office/drawing/2014/main" id="{1CA140F6-0B56-4F74-9D01-08243874FEA6}"/>
              </a:ext>
            </a:extLst>
          </p:cNvPr>
          <p:cNvSpPr/>
          <p:nvPr/>
        </p:nvSpPr>
        <p:spPr>
          <a:xfrm>
            <a:off x="6803826" y="2237425"/>
            <a:ext cx="5698913" cy="1902856"/>
          </a:xfrm>
          <a:prstGeom prst="ribbon2">
            <a:avLst>
              <a:gd name="adj1" fmla="val 16667"/>
              <a:gd name="adj2" fmla="val 63397"/>
            </a:avLst>
          </a:prstGeom>
          <a:solidFill>
            <a:srgbClr val="F9CC3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b="1" dirty="0">
                <a:solidFill>
                  <a:srgbClr val="C00000"/>
                </a:solidFill>
              </a:rPr>
              <a:t>Note:</a:t>
            </a:r>
            <a:br>
              <a:rPr lang="de-DE" sz="2400" b="1" dirty="0">
                <a:solidFill>
                  <a:srgbClr val="C00000"/>
                </a:solidFill>
              </a:rPr>
            </a:br>
            <a:r>
              <a:rPr lang="de-DE" sz="2400" b="1" dirty="0" err="1">
                <a:solidFill>
                  <a:srgbClr val="C00000"/>
                </a:solidFill>
              </a:rPr>
              <a:t>Efficient</a:t>
            </a:r>
            <a:r>
              <a:rPr lang="de-DE" sz="2400" b="1" dirty="0">
                <a:solidFill>
                  <a:srgbClr val="C00000"/>
                </a:solidFill>
              </a:rPr>
              <a:t> Implementation</a:t>
            </a:r>
          </a:p>
          <a:p>
            <a:pPr algn="ctr"/>
            <a:r>
              <a:rPr lang="de-DE" sz="2400" b="1" dirty="0" err="1">
                <a:solidFill>
                  <a:srgbClr val="C00000"/>
                </a:solidFill>
              </a:rPr>
              <a:t>comes</a:t>
            </a:r>
            <a:r>
              <a:rPr lang="de-DE" sz="2400" b="1" dirty="0">
                <a:solidFill>
                  <a:srgbClr val="C00000"/>
                </a:solidFill>
              </a:rPr>
              <a:t> </a:t>
            </a:r>
            <a:r>
              <a:rPr lang="de-DE" sz="2400" b="1" dirty="0" err="1">
                <a:solidFill>
                  <a:srgbClr val="C00000"/>
                </a:solidFill>
              </a:rPr>
              <a:t>by</a:t>
            </a:r>
            <a:r>
              <a:rPr lang="de-DE" sz="2400" b="1" dirty="0">
                <a:solidFill>
                  <a:srgbClr val="C00000"/>
                </a:solidFill>
              </a:rPr>
              <a:t> design!</a:t>
            </a:r>
          </a:p>
        </p:txBody>
      </p:sp>
    </p:spTree>
    <p:extLst>
      <p:ext uri="{BB962C8B-B14F-4D97-AF65-F5344CB8AC3E}">
        <p14:creationId xmlns:p14="http://schemas.microsoft.com/office/powerpoint/2010/main" val="3711200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rafik 36">
            <a:extLst>
              <a:ext uri="{FF2B5EF4-FFF2-40B4-BE49-F238E27FC236}">
                <a16:creationId xmlns:a16="http://schemas.microsoft.com/office/drawing/2014/main" id="{E248C72F-63CC-41EC-887F-BF8E704965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0692" y="5448818"/>
            <a:ext cx="1453708" cy="764101"/>
          </a:xfrm>
          <a:prstGeom prst="rect">
            <a:avLst/>
          </a:prstGeom>
        </p:spPr>
      </p:pic>
      <p:pic>
        <p:nvPicPr>
          <p:cNvPr id="48" name="Grafik 47">
            <a:extLst>
              <a:ext uri="{FF2B5EF4-FFF2-40B4-BE49-F238E27FC236}">
                <a16:creationId xmlns:a16="http://schemas.microsoft.com/office/drawing/2014/main" id="{288578BD-C4FA-4923-A4B7-D51C0E40F3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4742" y="5435609"/>
            <a:ext cx="1453708" cy="764101"/>
          </a:xfrm>
          <a:prstGeom prst="rect">
            <a:avLst/>
          </a:prstGeom>
        </p:spPr>
      </p:pic>
      <p:pic>
        <p:nvPicPr>
          <p:cNvPr id="49" name="Grafik 48">
            <a:extLst>
              <a:ext uri="{FF2B5EF4-FFF2-40B4-BE49-F238E27FC236}">
                <a16:creationId xmlns:a16="http://schemas.microsoft.com/office/drawing/2014/main" id="{3D8594A7-B7B2-4472-8679-A996007C25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3754" y="4941172"/>
            <a:ext cx="1453708" cy="764101"/>
          </a:xfrm>
          <a:prstGeom prst="rect">
            <a:avLst/>
          </a:prstGeom>
        </p:spPr>
      </p:pic>
      <p:pic>
        <p:nvPicPr>
          <p:cNvPr id="47" name="Grafik 46">
            <a:extLst>
              <a:ext uri="{FF2B5EF4-FFF2-40B4-BE49-F238E27FC236}">
                <a16:creationId xmlns:a16="http://schemas.microsoft.com/office/drawing/2014/main" id="{CDD4C3D5-EBEF-4557-A2F4-5B23A457BA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5878" y="4780706"/>
            <a:ext cx="1453708" cy="764101"/>
          </a:xfrm>
          <a:prstGeom prst="rect">
            <a:avLst/>
          </a:prstGeom>
        </p:spPr>
      </p:pic>
      <p:pic>
        <p:nvPicPr>
          <p:cNvPr id="46" name="Grafik 45">
            <a:extLst>
              <a:ext uri="{FF2B5EF4-FFF2-40B4-BE49-F238E27FC236}">
                <a16:creationId xmlns:a16="http://schemas.microsoft.com/office/drawing/2014/main" id="{CE78B226-AFF9-45E5-B1A2-D93A8A282E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1321" y="4780707"/>
            <a:ext cx="1453708" cy="764101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Efficiency of Laziness in Space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3" name="Ellipse 2">
            <a:extLst>
              <a:ext uri="{FF2B5EF4-FFF2-40B4-BE49-F238E27FC236}">
                <a16:creationId xmlns:a16="http://schemas.microsoft.com/office/drawing/2014/main" id="{E04000B3-F597-40A0-B0AE-599AA3FEB530}"/>
              </a:ext>
            </a:extLst>
          </p:cNvPr>
          <p:cNvSpPr/>
          <p:nvPr/>
        </p:nvSpPr>
        <p:spPr>
          <a:xfrm>
            <a:off x="1117070" y="3852534"/>
            <a:ext cx="1888178" cy="115190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>
                <a:solidFill>
                  <a:srgbClr val="0070C0"/>
                </a:solidFill>
              </a:rPr>
              <a:t>Parser</a:t>
            </a:r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B9CD7B9B-2513-4813-B350-D9E74FB24D75}"/>
              </a:ext>
            </a:extLst>
          </p:cNvPr>
          <p:cNvSpPr/>
          <p:nvPr/>
        </p:nvSpPr>
        <p:spPr>
          <a:xfrm>
            <a:off x="9789365" y="3852534"/>
            <a:ext cx="1765055" cy="1151907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>
                <a:solidFill>
                  <a:schemeClr val="bg1"/>
                </a:solidFill>
              </a:rPr>
              <a:t>Solver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5B62144E-23AC-47A2-8F8B-A81629DD2387}"/>
              </a:ext>
            </a:extLst>
          </p:cNvPr>
          <p:cNvSpPr txBox="1"/>
          <p:nvPr/>
        </p:nvSpPr>
        <p:spPr>
          <a:xfrm>
            <a:off x="3023138" y="3839461"/>
            <a:ext cx="849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AST</a:t>
            </a:r>
          </a:p>
        </p:txBody>
      </p:sp>
      <p:sp>
        <p:nvSpPr>
          <p:cNvPr id="19" name="Pfeil: nach rechts 18">
            <a:extLst>
              <a:ext uri="{FF2B5EF4-FFF2-40B4-BE49-F238E27FC236}">
                <a16:creationId xmlns:a16="http://schemas.microsoft.com/office/drawing/2014/main" id="{A53FE59B-7E8A-44A5-8B1A-C28CC7B2DCC5}"/>
              </a:ext>
            </a:extLst>
          </p:cNvPr>
          <p:cNvSpPr/>
          <p:nvPr/>
        </p:nvSpPr>
        <p:spPr>
          <a:xfrm>
            <a:off x="641061" y="4214732"/>
            <a:ext cx="438072" cy="439387"/>
          </a:xfrm>
          <a:prstGeom prst="rightArrow">
            <a:avLst/>
          </a:prstGeom>
          <a:gradFill flip="none" rotWithShape="1">
            <a:gsLst>
              <a:gs pos="0">
                <a:srgbClr val="559B7A"/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81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Pfeil: nach rechts 19">
            <a:extLst>
              <a:ext uri="{FF2B5EF4-FFF2-40B4-BE49-F238E27FC236}">
                <a16:creationId xmlns:a16="http://schemas.microsoft.com/office/drawing/2014/main" id="{5C417700-7A34-4C75-8EF8-0D1E3711BA88}"/>
              </a:ext>
            </a:extLst>
          </p:cNvPr>
          <p:cNvSpPr/>
          <p:nvPr/>
        </p:nvSpPr>
        <p:spPr>
          <a:xfrm>
            <a:off x="11554420" y="4208793"/>
            <a:ext cx="438072" cy="439387"/>
          </a:xfrm>
          <a:prstGeom prst="rightArrow">
            <a:avLst/>
          </a:prstGeom>
          <a:gradFill flip="none" rotWithShape="1">
            <a:gsLst>
              <a:gs pos="0">
                <a:schemeClr val="accent6">
                  <a:lumMod val="40000"/>
                  <a:lumOff val="60000"/>
                </a:schemeClr>
              </a:gs>
              <a:gs pos="100000">
                <a:srgbClr val="7030A0"/>
              </a:gs>
            </a:gsLst>
            <a:lin ang="0" scaled="0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9E35A56C-BCB4-4348-B6BA-F6F7622BA186}"/>
              </a:ext>
            </a:extLst>
          </p:cNvPr>
          <p:cNvSpPr txBox="1"/>
          <p:nvPr/>
        </p:nvSpPr>
        <p:spPr>
          <a:xfrm>
            <a:off x="179413" y="4284787"/>
            <a:ext cx="377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C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4E043EDC-9599-4A8C-93C8-3252AFF5FED4}"/>
              </a:ext>
            </a:extLst>
          </p:cNvPr>
          <p:cNvSpPr txBox="1"/>
          <p:nvPr/>
        </p:nvSpPr>
        <p:spPr>
          <a:xfrm>
            <a:off x="11992492" y="4234085"/>
            <a:ext cx="1039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Stimuli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FC6CF123-3002-490B-BD4C-2BE38E118D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9146" y="4079874"/>
            <a:ext cx="1453708" cy="764101"/>
          </a:xfrm>
          <a:prstGeom prst="rect">
            <a:avLst/>
          </a:prstGeom>
        </p:spPr>
      </p:pic>
      <p:sp>
        <p:nvSpPr>
          <p:cNvPr id="18" name="Textfeld 17">
            <a:extLst>
              <a:ext uri="{FF2B5EF4-FFF2-40B4-BE49-F238E27FC236}">
                <a16:creationId xmlns:a16="http://schemas.microsoft.com/office/drawing/2014/main" id="{82475CE9-5E85-461D-8E2D-B552EADEB0C2}"/>
              </a:ext>
            </a:extLst>
          </p:cNvPr>
          <p:cNvSpPr txBox="1"/>
          <p:nvPr/>
        </p:nvSpPr>
        <p:spPr>
          <a:xfrm>
            <a:off x="376770" y="8693670"/>
            <a:ext cx="8749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>
                <a:latin typeface="Arial Black" panose="020B0A04020102020204" pitchFamily="34" charset="0"/>
              </a:rPr>
              <a:t>Huuuuge Path Tree</a:t>
            </a:r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3D8A0F47-A95E-4696-B72D-9FA5AB628EE9}"/>
              </a:ext>
            </a:extLst>
          </p:cNvPr>
          <p:cNvSpPr/>
          <p:nvPr/>
        </p:nvSpPr>
        <p:spPr>
          <a:xfrm>
            <a:off x="3748682" y="3852534"/>
            <a:ext cx="2315689" cy="1151907"/>
          </a:xfrm>
          <a:prstGeom prst="ellipse">
            <a:avLst/>
          </a:prstGeom>
          <a:solidFill>
            <a:schemeClr val="accent1">
              <a:lumMod val="75000"/>
              <a:alpha val="50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>
                <a:solidFill>
                  <a:schemeClr val="bg1"/>
                </a:solidFill>
              </a:rPr>
              <a:t>Unfolder</a:t>
            </a:r>
          </a:p>
        </p:txBody>
      </p:sp>
      <p:sp>
        <p:nvSpPr>
          <p:cNvPr id="4" name="Pfeil: nach rechts 3">
            <a:extLst>
              <a:ext uri="{FF2B5EF4-FFF2-40B4-BE49-F238E27FC236}">
                <a16:creationId xmlns:a16="http://schemas.microsoft.com/office/drawing/2014/main" id="{4E6787C7-64F4-4706-AEFC-598E65469509}"/>
              </a:ext>
            </a:extLst>
          </p:cNvPr>
          <p:cNvSpPr/>
          <p:nvPr/>
        </p:nvSpPr>
        <p:spPr>
          <a:xfrm>
            <a:off x="2999862" y="4227234"/>
            <a:ext cx="730483" cy="439387"/>
          </a:xfrm>
          <a:prstGeom prst="rightArrow">
            <a:avLst/>
          </a:prstGeom>
          <a:gradFill flip="none" rotWithShape="1">
            <a:gsLst>
              <a:gs pos="0">
                <a:srgbClr val="559B7A"/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81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Pfeil: nach rechts 15">
            <a:extLst>
              <a:ext uri="{FF2B5EF4-FFF2-40B4-BE49-F238E27FC236}">
                <a16:creationId xmlns:a16="http://schemas.microsoft.com/office/drawing/2014/main" id="{1931BA60-38DD-4303-B7CE-B6ECDF612135}"/>
              </a:ext>
            </a:extLst>
          </p:cNvPr>
          <p:cNvSpPr/>
          <p:nvPr/>
        </p:nvSpPr>
        <p:spPr>
          <a:xfrm>
            <a:off x="6063310" y="4235093"/>
            <a:ext cx="822027" cy="439387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lumMod val="50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rgbClr val="7030A0"/>
              </a:gs>
            </a:gsLst>
            <a:lin ang="0" scaled="0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D767A1BE-CC3D-4042-AA17-52FDDA359DE2}"/>
              </a:ext>
            </a:extLst>
          </p:cNvPr>
          <p:cNvSpPr txBox="1"/>
          <p:nvPr/>
        </p:nvSpPr>
        <p:spPr>
          <a:xfrm>
            <a:off x="6039007" y="3838691"/>
            <a:ext cx="1109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Trace</a:t>
            </a:r>
          </a:p>
        </p:txBody>
      </p:sp>
      <p:sp>
        <p:nvSpPr>
          <p:cNvPr id="43" name="Ellipse 42">
            <a:extLst>
              <a:ext uri="{FF2B5EF4-FFF2-40B4-BE49-F238E27FC236}">
                <a16:creationId xmlns:a16="http://schemas.microsoft.com/office/drawing/2014/main" id="{8A49E46F-FE43-4AFA-960E-05778BE83221}"/>
              </a:ext>
            </a:extLst>
          </p:cNvPr>
          <p:cNvSpPr/>
          <p:nvPr/>
        </p:nvSpPr>
        <p:spPr>
          <a:xfrm>
            <a:off x="6885337" y="3853708"/>
            <a:ext cx="1888178" cy="1151907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>
                <a:solidFill>
                  <a:schemeClr val="bg1"/>
                </a:solidFill>
              </a:rPr>
              <a:t>Trans-</a:t>
            </a:r>
            <a:br>
              <a:rPr lang="de-DE" sz="3200">
                <a:solidFill>
                  <a:schemeClr val="bg1"/>
                </a:solidFill>
              </a:rPr>
            </a:br>
            <a:r>
              <a:rPr lang="de-DE" sz="3200">
                <a:solidFill>
                  <a:schemeClr val="bg1"/>
                </a:solidFill>
              </a:rPr>
              <a:t>former</a:t>
            </a:r>
          </a:p>
        </p:txBody>
      </p:sp>
      <p:sp>
        <p:nvSpPr>
          <p:cNvPr id="44" name="Pfeil: nach rechts 43">
            <a:extLst>
              <a:ext uri="{FF2B5EF4-FFF2-40B4-BE49-F238E27FC236}">
                <a16:creationId xmlns:a16="http://schemas.microsoft.com/office/drawing/2014/main" id="{97628B40-FFA1-4FAE-84DB-619C3FC5F7BE}"/>
              </a:ext>
            </a:extLst>
          </p:cNvPr>
          <p:cNvSpPr/>
          <p:nvPr/>
        </p:nvSpPr>
        <p:spPr>
          <a:xfrm>
            <a:off x="8773515" y="4209967"/>
            <a:ext cx="1015850" cy="439387"/>
          </a:xfrm>
          <a:prstGeom prst="rightArrow">
            <a:avLst/>
          </a:prstGeom>
          <a:gradFill flip="none" rotWithShape="1">
            <a:gsLst>
              <a:gs pos="0">
                <a:schemeClr val="accent6">
                  <a:lumMod val="40000"/>
                  <a:lumOff val="60000"/>
                </a:schemeClr>
              </a:gs>
              <a:gs pos="100000">
                <a:srgbClr val="7030A0"/>
              </a:gs>
            </a:gsLst>
            <a:lin ang="0" scaled="0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Textfeld 44">
            <a:extLst>
              <a:ext uri="{FF2B5EF4-FFF2-40B4-BE49-F238E27FC236}">
                <a16:creationId xmlns:a16="http://schemas.microsoft.com/office/drawing/2014/main" id="{328812C3-2122-4D0B-B07A-EDE220401B81}"/>
              </a:ext>
            </a:extLst>
          </p:cNvPr>
          <p:cNvSpPr txBox="1"/>
          <p:nvPr/>
        </p:nvSpPr>
        <p:spPr>
          <a:xfrm>
            <a:off x="8626342" y="3833127"/>
            <a:ext cx="1449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Conditions</a:t>
            </a:r>
          </a:p>
        </p:txBody>
      </p:sp>
      <p:pic>
        <p:nvPicPr>
          <p:cNvPr id="50" name="Grafik 49">
            <a:extLst>
              <a:ext uri="{FF2B5EF4-FFF2-40B4-BE49-F238E27FC236}">
                <a16:creationId xmlns:a16="http://schemas.microsoft.com/office/drawing/2014/main" id="{E6A1F682-9AAE-4767-BCA2-99459B855F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0486" y="5435609"/>
            <a:ext cx="1453708" cy="764101"/>
          </a:xfrm>
          <a:prstGeom prst="rect">
            <a:avLst/>
          </a:prstGeom>
        </p:spPr>
      </p:pic>
      <p:pic>
        <p:nvPicPr>
          <p:cNvPr id="51" name="Grafik 50">
            <a:extLst>
              <a:ext uri="{FF2B5EF4-FFF2-40B4-BE49-F238E27FC236}">
                <a16:creationId xmlns:a16="http://schemas.microsoft.com/office/drawing/2014/main" id="{12AB42E9-8BC5-4579-BC3A-840A9A2D3A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5658" y="6217841"/>
            <a:ext cx="1453708" cy="764101"/>
          </a:xfrm>
          <a:prstGeom prst="rect">
            <a:avLst/>
          </a:prstGeom>
        </p:spPr>
      </p:pic>
      <p:pic>
        <p:nvPicPr>
          <p:cNvPr id="52" name="Grafik 51">
            <a:extLst>
              <a:ext uri="{FF2B5EF4-FFF2-40B4-BE49-F238E27FC236}">
                <a16:creationId xmlns:a16="http://schemas.microsoft.com/office/drawing/2014/main" id="{D8BBD114-780B-4C1D-B3D1-386B10CF40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9708" y="6204632"/>
            <a:ext cx="1453708" cy="764101"/>
          </a:xfrm>
          <a:prstGeom prst="rect">
            <a:avLst/>
          </a:prstGeom>
        </p:spPr>
      </p:pic>
      <p:pic>
        <p:nvPicPr>
          <p:cNvPr id="53" name="Grafik 52">
            <a:extLst>
              <a:ext uri="{FF2B5EF4-FFF2-40B4-BE49-F238E27FC236}">
                <a16:creationId xmlns:a16="http://schemas.microsoft.com/office/drawing/2014/main" id="{645991C1-6092-487F-82DF-9A616B5EFC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5452" y="6204632"/>
            <a:ext cx="1453708" cy="764101"/>
          </a:xfrm>
          <a:prstGeom prst="rect">
            <a:avLst/>
          </a:prstGeom>
        </p:spPr>
      </p:pic>
      <p:pic>
        <p:nvPicPr>
          <p:cNvPr id="54" name="Grafik 53">
            <a:extLst>
              <a:ext uri="{FF2B5EF4-FFF2-40B4-BE49-F238E27FC236}">
                <a16:creationId xmlns:a16="http://schemas.microsoft.com/office/drawing/2014/main" id="{533EB203-44C1-4387-9617-B5E4B5C97F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908" y="6968733"/>
            <a:ext cx="1453708" cy="764101"/>
          </a:xfrm>
          <a:prstGeom prst="rect">
            <a:avLst/>
          </a:prstGeom>
        </p:spPr>
      </p:pic>
      <p:pic>
        <p:nvPicPr>
          <p:cNvPr id="55" name="Grafik 54">
            <a:extLst>
              <a:ext uri="{FF2B5EF4-FFF2-40B4-BE49-F238E27FC236}">
                <a16:creationId xmlns:a16="http://schemas.microsoft.com/office/drawing/2014/main" id="{4D0BFF0C-4487-4A05-BE81-7868319803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9958" y="6955524"/>
            <a:ext cx="1453708" cy="764101"/>
          </a:xfrm>
          <a:prstGeom prst="rect">
            <a:avLst/>
          </a:prstGeom>
        </p:spPr>
      </p:pic>
      <p:pic>
        <p:nvPicPr>
          <p:cNvPr id="56" name="Grafik 55">
            <a:extLst>
              <a:ext uri="{FF2B5EF4-FFF2-40B4-BE49-F238E27FC236}">
                <a16:creationId xmlns:a16="http://schemas.microsoft.com/office/drawing/2014/main" id="{78036F8F-4CCF-44F0-A409-ACCDB2A590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5702" y="6955524"/>
            <a:ext cx="1453708" cy="764101"/>
          </a:xfrm>
          <a:prstGeom prst="rect">
            <a:avLst/>
          </a:prstGeom>
        </p:spPr>
      </p:pic>
      <p:pic>
        <p:nvPicPr>
          <p:cNvPr id="57" name="Grafik 56">
            <a:extLst>
              <a:ext uri="{FF2B5EF4-FFF2-40B4-BE49-F238E27FC236}">
                <a16:creationId xmlns:a16="http://schemas.microsoft.com/office/drawing/2014/main" id="{EA8CAE1D-B2AE-4A52-AE20-02284F7475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0236" y="6088208"/>
            <a:ext cx="1453708" cy="764101"/>
          </a:xfrm>
          <a:prstGeom prst="rect">
            <a:avLst/>
          </a:prstGeom>
        </p:spPr>
      </p:pic>
      <p:pic>
        <p:nvPicPr>
          <p:cNvPr id="58" name="Grafik 57">
            <a:extLst>
              <a:ext uri="{FF2B5EF4-FFF2-40B4-BE49-F238E27FC236}">
                <a16:creationId xmlns:a16="http://schemas.microsoft.com/office/drawing/2014/main" id="{258AD7F3-A9BB-48CB-990C-139F014DDA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5202" y="6857231"/>
            <a:ext cx="1453708" cy="764101"/>
          </a:xfrm>
          <a:prstGeom prst="rect">
            <a:avLst/>
          </a:prstGeom>
        </p:spPr>
      </p:pic>
      <p:pic>
        <p:nvPicPr>
          <p:cNvPr id="59" name="Grafik 58">
            <a:extLst>
              <a:ext uri="{FF2B5EF4-FFF2-40B4-BE49-F238E27FC236}">
                <a16:creationId xmlns:a16="http://schemas.microsoft.com/office/drawing/2014/main" id="{14384760-8833-425B-A821-6E094A78DC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5452" y="7608123"/>
            <a:ext cx="1453708" cy="764101"/>
          </a:xfrm>
          <a:prstGeom prst="rect">
            <a:avLst/>
          </a:prstGeom>
        </p:spPr>
      </p:pic>
      <p:pic>
        <p:nvPicPr>
          <p:cNvPr id="60" name="Grafik 59">
            <a:extLst>
              <a:ext uri="{FF2B5EF4-FFF2-40B4-BE49-F238E27FC236}">
                <a16:creationId xmlns:a16="http://schemas.microsoft.com/office/drawing/2014/main" id="{078F51C4-0DB0-4EB3-A65C-F077A374C7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1471" y="7715121"/>
            <a:ext cx="1453708" cy="764101"/>
          </a:xfrm>
          <a:prstGeom prst="rect">
            <a:avLst/>
          </a:prstGeom>
        </p:spPr>
      </p:pic>
      <p:pic>
        <p:nvPicPr>
          <p:cNvPr id="61" name="Grafik 60">
            <a:extLst>
              <a:ext uri="{FF2B5EF4-FFF2-40B4-BE49-F238E27FC236}">
                <a16:creationId xmlns:a16="http://schemas.microsoft.com/office/drawing/2014/main" id="{8A4A233E-0305-4D43-9753-71E1111DC2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0004" y="7727992"/>
            <a:ext cx="1453708" cy="764101"/>
          </a:xfrm>
          <a:prstGeom prst="rect">
            <a:avLst/>
          </a:prstGeom>
        </p:spPr>
      </p:pic>
      <p:pic>
        <p:nvPicPr>
          <p:cNvPr id="62" name="Grafik 61">
            <a:extLst>
              <a:ext uri="{FF2B5EF4-FFF2-40B4-BE49-F238E27FC236}">
                <a16:creationId xmlns:a16="http://schemas.microsoft.com/office/drawing/2014/main" id="{E8051D88-9B4A-4127-A838-F97E08978F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970" y="7727992"/>
            <a:ext cx="1453708" cy="764101"/>
          </a:xfrm>
          <a:prstGeom prst="rect">
            <a:avLst/>
          </a:prstGeom>
        </p:spPr>
      </p:pic>
      <p:pic>
        <p:nvPicPr>
          <p:cNvPr id="63" name="Grafik 62">
            <a:extLst>
              <a:ext uri="{FF2B5EF4-FFF2-40B4-BE49-F238E27FC236}">
                <a16:creationId xmlns:a16="http://schemas.microsoft.com/office/drawing/2014/main" id="{CB509F55-8E22-4A15-A1D1-69751F2AE3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2056" y="7552851"/>
            <a:ext cx="1453708" cy="764101"/>
          </a:xfrm>
          <a:prstGeom prst="rect">
            <a:avLst/>
          </a:prstGeom>
        </p:spPr>
      </p:pic>
      <p:pic>
        <p:nvPicPr>
          <p:cNvPr id="64" name="Grafik 63">
            <a:extLst>
              <a:ext uri="{FF2B5EF4-FFF2-40B4-BE49-F238E27FC236}">
                <a16:creationId xmlns:a16="http://schemas.microsoft.com/office/drawing/2014/main" id="{6F431721-1E25-421E-995F-39DE5030A1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0508" y="6852309"/>
            <a:ext cx="1453708" cy="764101"/>
          </a:xfrm>
          <a:prstGeom prst="rect">
            <a:avLst/>
          </a:prstGeom>
        </p:spPr>
      </p:pic>
      <p:pic>
        <p:nvPicPr>
          <p:cNvPr id="65" name="Grafik 64">
            <a:extLst>
              <a:ext uri="{FF2B5EF4-FFF2-40B4-BE49-F238E27FC236}">
                <a16:creationId xmlns:a16="http://schemas.microsoft.com/office/drawing/2014/main" id="{8E9601C3-3C4A-4D27-9089-52857B39D9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4702" y="7610487"/>
            <a:ext cx="1453708" cy="764101"/>
          </a:xfrm>
          <a:prstGeom prst="rect">
            <a:avLst/>
          </a:prstGeom>
        </p:spPr>
      </p:pic>
      <p:sp>
        <p:nvSpPr>
          <p:cNvPr id="40" name="Inhaltsplatzhalter 2">
            <a:extLst>
              <a:ext uri="{FF2B5EF4-FFF2-40B4-BE49-F238E27FC236}">
                <a16:creationId xmlns:a16="http://schemas.microsoft.com/office/drawing/2014/main" id="{BCD625D6-CB70-42E6-B4B7-BA424AD9C6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58250" y="1533470"/>
            <a:ext cx="9492934" cy="1795655"/>
          </a:xfrm>
          <a:ln>
            <a:noFill/>
          </a:ln>
        </p:spPr>
        <p:txBody>
          <a:bodyPr/>
          <a:lstStyle/>
          <a:p>
            <a:pPr marL="650875" lvl="1" indent="0">
              <a:buNone/>
            </a:pPr>
            <a:r>
              <a:rPr lang="en-GB" dirty="0">
                <a:latin typeface="Eurostile" panose="020B0504020202050204" pitchFamily="34" charset="0"/>
              </a:rPr>
              <a:t>           Producer Consumer Pattern:</a:t>
            </a:r>
          </a:p>
          <a:p>
            <a:pPr marL="650875" lvl="1" indent="0">
              <a:buNone/>
            </a:pPr>
            <a:endParaRPr lang="en-GB" dirty="0">
              <a:latin typeface="Eurostile" panose="020B0504020202050204" pitchFamily="34" charset="0"/>
            </a:endParaRPr>
          </a:p>
          <a:p>
            <a:pPr marL="650875" lvl="1" indent="0">
              <a:buNone/>
            </a:pPr>
            <a:r>
              <a:rPr lang="en-GB" dirty="0">
                <a:latin typeface="Eurostile" panose="020B0504020202050204" pitchFamily="34" charset="0"/>
              </a:rPr>
              <a:t>     Producer                          Consumer</a:t>
            </a:r>
          </a:p>
          <a:p>
            <a:pPr marL="650875" lvl="1" indent="0">
              <a:buNone/>
            </a:pPr>
            <a:endParaRPr lang="en-GB" b="0" dirty="0">
              <a:latin typeface="Eurostile" panose="020B0504020202050204" pitchFamily="34" charset="0"/>
            </a:endParaRPr>
          </a:p>
        </p:txBody>
      </p:sp>
      <p:sp>
        <p:nvSpPr>
          <p:cNvPr id="41" name="Geschweifte Klammer rechts 40">
            <a:extLst>
              <a:ext uri="{FF2B5EF4-FFF2-40B4-BE49-F238E27FC236}">
                <a16:creationId xmlns:a16="http://schemas.microsoft.com/office/drawing/2014/main" id="{863D1999-038C-4882-A4A9-2EB90E0AA952}"/>
              </a:ext>
            </a:extLst>
          </p:cNvPr>
          <p:cNvSpPr/>
          <p:nvPr/>
        </p:nvSpPr>
        <p:spPr>
          <a:xfrm rot="16200000">
            <a:off x="4591052" y="2286826"/>
            <a:ext cx="539496" cy="2217572"/>
          </a:xfrm>
          <a:prstGeom prst="rightBrace">
            <a:avLst>
              <a:gd name="adj1" fmla="val 26977"/>
              <a:gd name="adj2" fmla="val 50000"/>
            </a:avLst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2" name="Geschweifte Klammer rechts 41">
            <a:extLst>
              <a:ext uri="{FF2B5EF4-FFF2-40B4-BE49-F238E27FC236}">
                <a16:creationId xmlns:a16="http://schemas.microsoft.com/office/drawing/2014/main" id="{863D1999-038C-4882-A4A9-2EB90E0AA952}"/>
              </a:ext>
            </a:extLst>
          </p:cNvPr>
          <p:cNvSpPr/>
          <p:nvPr/>
        </p:nvSpPr>
        <p:spPr>
          <a:xfrm rot="16200000">
            <a:off x="9519829" y="441197"/>
            <a:ext cx="539496" cy="5882003"/>
          </a:xfrm>
          <a:prstGeom prst="rightBrace">
            <a:avLst>
              <a:gd name="adj1" fmla="val 26977"/>
              <a:gd name="adj2" fmla="val 50000"/>
            </a:avLst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426653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Eurostile" panose="020B0504020202050204" pitchFamily="34" charset="0"/>
              </a:rPr>
              <a:t>Trace Transformation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87680" y="5184560"/>
            <a:ext cx="12029440" cy="3720643"/>
          </a:xfrm>
          <a:ln>
            <a:noFill/>
          </a:ln>
        </p:spPr>
        <p:txBody>
          <a:bodyPr/>
          <a:lstStyle/>
          <a:p>
            <a:pPr marL="1165225" lvl="1" indent="-514350">
              <a:buFont typeface="+mj-lt"/>
              <a:buAutoNum type="arabicPeriod"/>
            </a:pPr>
            <a:r>
              <a:rPr lang="en-GB" b="0" dirty="0">
                <a:latin typeface="Eurostile" panose="020B0504020202050204" pitchFamily="34" charset="0"/>
              </a:rPr>
              <a:t>Cancel out </a:t>
            </a:r>
            <a:r>
              <a:rPr lang="en-GB" b="0" dirty="0" err="1">
                <a:latin typeface="Eurostile" panose="020B0504020202050204" pitchFamily="34" charset="0"/>
              </a:rPr>
              <a:t>ptr</a:t>
            </a:r>
            <a:r>
              <a:rPr lang="en-GB" b="0" dirty="0">
                <a:latin typeface="Eurostile" panose="020B0504020202050204" pitchFamily="34" charset="0"/>
              </a:rPr>
              <a:t> </a:t>
            </a:r>
            <a:r>
              <a:rPr lang="en-GB" b="0" dirty="0" err="1">
                <a:latin typeface="Eurostile" panose="020B0504020202050204" pitchFamily="34" charset="0"/>
              </a:rPr>
              <a:t>deref</a:t>
            </a:r>
            <a:r>
              <a:rPr lang="en-GB" dirty="0">
                <a:latin typeface="Eurostile" panose="020B0504020202050204" pitchFamily="34" charset="0"/>
              </a:rPr>
              <a:t> and address-of:   </a:t>
            </a:r>
            <a:r>
              <a:rPr lang="en-GB" b="0" dirty="0">
                <a:solidFill>
                  <a:srgbClr val="00B0F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*(&amp;</a:t>
            </a:r>
            <a:r>
              <a:rPr lang="en-GB" dirty="0">
                <a:solidFill>
                  <a:srgbClr val="00B0F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x) </a:t>
            </a:r>
            <a:r>
              <a:rPr lang="de-DE" dirty="0">
                <a:solidFill>
                  <a:srgbClr val="00B0F0"/>
                </a:solidFill>
              </a:rPr>
              <a:t>⇝</a:t>
            </a:r>
            <a:r>
              <a:rPr lang="en-GB" dirty="0">
                <a:solidFill>
                  <a:srgbClr val="00B0F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x</a:t>
            </a:r>
            <a:r>
              <a:rPr lang="en-GB" dirty="0">
                <a:latin typeface="Eurostile" panose="020B0504020202050204" pitchFamily="34" charset="0"/>
              </a:rPr>
              <a:t>   e.g.</a:t>
            </a:r>
            <a:endParaRPr lang="en-GB" b="0" dirty="0">
              <a:latin typeface="Eurostile" panose="020B0504020202050204" pitchFamily="34" charset="0"/>
            </a:endParaRPr>
          </a:p>
          <a:p>
            <a:pPr marL="1165225" lvl="1" indent="-514350">
              <a:buFont typeface="+mj-lt"/>
              <a:buAutoNum type="arabicPeriod"/>
            </a:pPr>
            <a:r>
              <a:rPr lang="en-GB" dirty="0">
                <a:latin typeface="Eurostile" panose="020B0504020202050204" pitchFamily="34" charset="0"/>
              </a:rPr>
              <a:t>Eliminate casts, some normalization:  </a:t>
            </a:r>
            <a:r>
              <a:rPr lang="en-GB" dirty="0">
                <a:solidFill>
                  <a:srgbClr val="00B0F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(*</a:t>
            </a:r>
            <a:r>
              <a:rPr lang="en-GB" dirty="0" err="1">
                <a:solidFill>
                  <a:srgbClr val="00B0F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px</a:t>
            </a:r>
            <a:r>
              <a:rPr lang="en-GB" dirty="0">
                <a:solidFill>
                  <a:srgbClr val="00B0F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).mem </a:t>
            </a:r>
            <a:r>
              <a:rPr lang="de-DE" dirty="0">
                <a:solidFill>
                  <a:srgbClr val="00B0F0"/>
                </a:solidFill>
              </a:rPr>
              <a:t>⇝</a:t>
            </a:r>
            <a:r>
              <a:rPr lang="en-GB" dirty="0">
                <a:solidFill>
                  <a:srgbClr val="00B0F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</a:t>
            </a:r>
            <a:r>
              <a:rPr lang="en-GB" dirty="0" err="1">
                <a:solidFill>
                  <a:srgbClr val="00B0F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px</a:t>
            </a:r>
            <a:r>
              <a:rPr lang="en-GB" dirty="0">
                <a:solidFill>
                  <a:srgbClr val="00B0F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-&gt;mem</a:t>
            </a:r>
            <a:endParaRPr lang="en-GB" dirty="0">
              <a:latin typeface="Eurostile" panose="020B0504020202050204" pitchFamily="34" charset="0"/>
            </a:endParaRPr>
          </a:p>
          <a:p>
            <a:pPr marL="1165225" lvl="1" indent="-514350">
              <a:buFont typeface="+mj-lt"/>
              <a:buAutoNum type="arabicPeriod"/>
            </a:pPr>
            <a:r>
              <a:rPr lang="en-GB" b="0" dirty="0">
                <a:latin typeface="Eurostile" panose="020B0504020202050204" pitchFamily="34" charset="0"/>
              </a:rPr>
              <a:t>Translate array assignments (see before)</a:t>
            </a:r>
          </a:p>
          <a:p>
            <a:pPr marL="1165225" lvl="1" indent="-514350">
              <a:buFont typeface="+mj-lt"/>
              <a:buAutoNum type="arabicPeriod"/>
            </a:pPr>
            <a:r>
              <a:rPr lang="en-GB" dirty="0">
                <a:latin typeface="Eurostile" panose="020B0504020202050204" pitchFamily="34" charset="0"/>
              </a:rPr>
              <a:t>Eliminate assignments by backwards forward substitution (sic!)</a:t>
            </a:r>
          </a:p>
          <a:p>
            <a:pPr marL="1165225" lvl="1" indent="-514350">
              <a:buFont typeface="+mj-lt"/>
              <a:buAutoNum type="arabicPeriod"/>
            </a:pPr>
            <a:r>
              <a:rPr lang="en-GB" b="0" dirty="0">
                <a:latin typeface="Eurostile" panose="020B0504020202050204" pitchFamily="34" charset="0"/>
              </a:rPr>
              <a:t>Simplify again</a:t>
            </a:r>
          </a:p>
          <a:p>
            <a:pPr marL="1165225" lvl="1" indent="-514350">
              <a:buFont typeface="+mj-lt"/>
              <a:buAutoNum type="arabicPeriod"/>
            </a:pPr>
            <a:r>
              <a:rPr lang="en-GB" dirty="0">
                <a:latin typeface="Eurostile" panose="020B0504020202050204" pitchFamily="34" charset="0"/>
              </a:rPr>
              <a:t>Create symbolic variables:  </a:t>
            </a:r>
            <a:r>
              <a:rPr lang="en-GB" dirty="0" err="1">
                <a:solidFill>
                  <a:srgbClr val="00B0F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px</a:t>
            </a:r>
            <a:r>
              <a:rPr lang="en-GB" dirty="0">
                <a:solidFill>
                  <a:srgbClr val="00B0F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-&gt;mem </a:t>
            </a:r>
            <a:r>
              <a:rPr lang="de-DE" dirty="0">
                <a:solidFill>
                  <a:srgbClr val="00B0F0"/>
                </a:solidFill>
              </a:rPr>
              <a:t>⇝</a:t>
            </a:r>
            <a:r>
              <a:rPr lang="en-GB" dirty="0">
                <a:solidFill>
                  <a:srgbClr val="00B0F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</a:t>
            </a:r>
            <a:r>
              <a:rPr lang="en-GB" dirty="0" err="1">
                <a:solidFill>
                  <a:srgbClr val="00B0F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px_ARROW_mem</a:t>
            </a:r>
            <a:r>
              <a:rPr lang="en-GB" dirty="0">
                <a:solidFill>
                  <a:srgbClr val="00B0F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</a:t>
            </a:r>
            <a:r>
              <a:rPr lang="en-GB" dirty="0">
                <a:latin typeface="Eurostile" panose="020B0504020202050204" pitchFamily="34" charset="0"/>
              </a:rPr>
              <a:t>e.g.</a:t>
            </a:r>
          </a:p>
          <a:p>
            <a:pPr marL="1165225" lvl="1" indent="-514350">
              <a:buFont typeface="+mj-lt"/>
              <a:buAutoNum type="arabicPeriod"/>
            </a:pPr>
            <a:r>
              <a:rPr lang="en-GB" b="0" dirty="0">
                <a:latin typeface="Eurostile" panose="020B0504020202050204" pitchFamily="34" charset="0"/>
              </a:rPr>
              <a:t>Translate to Z3 and feed into Solver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676555"/>
            <a:ext cx="11797017" cy="2487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406601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Loop Length Inference</a:t>
            </a:r>
            <a:endParaRPr lang="en-GB" dirty="0">
              <a:latin typeface="Eurostile" panose="020B050402020205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/>
              <p:cNvSpPr>
                <a:spLocks noGrp="1"/>
              </p:cNvSpPr>
              <p:nvPr>
                <p:ph idx="1"/>
              </p:nvPr>
            </p:nvSpPr>
            <p:spPr>
              <a:ln>
                <a:noFill/>
              </a:ln>
            </p:spPr>
            <p:txBody>
              <a:bodyPr/>
              <a:lstStyle/>
              <a:p>
                <a:pPr marL="650875" lvl="1" indent="0">
                  <a:buNone/>
                </a:pPr>
                <a:r>
                  <a:rPr lang="en-GB" dirty="0">
                    <a:latin typeface="Eurostile" panose="020B0504020202050204" pitchFamily="34" charset="0"/>
                  </a:rPr>
                  <a:t>Infer loop length (possible for many loops):</a:t>
                </a:r>
                <a:br>
                  <a:rPr lang="en-GB" dirty="0">
                    <a:latin typeface="Eurostile" panose="020B0504020202050204" pitchFamily="34" charset="0"/>
                  </a:rPr>
                </a:br>
                <a:r>
                  <a:rPr lang="en-GB" dirty="0">
                    <a:latin typeface="Eurostile" panose="020B0504020202050204" pitchFamily="34" charset="0"/>
                  </a:rPr>
                  <a:t>same strictly </a:t>
                </a:r>
                <a:r>
                  <a:rPr lang="en-GB" dirty="0" err="1">
                    <a:latin typeface="Eurostile" panose="020B0504020202050204" pitchFamily="34" charset="0"/>
                  </a:rPr>
                  <a:t>montone</a:t>
                </a:r>
                <a:r>
                  <a:rPr lang="en-GB" dirty="0">
                    <a:latin typeface="Eurostile" panose="020B0504020202050204" pitchFamily="34" charset="0"/>
                  </a:rPr>
                  <a:t> counter manipulation</a:t>
                </a:r>
                <a:r>
                  <a:rPr lang="en-GB" b="0" dirty="0">
                    <a:latin typeface="Eurostile" panose="020B0504020202050204" pitchFamily="34" charset="0"/>
                  </a:rPr>
                  <a:t> in every body trace?</a:t>
                </a:r>
              </a:p>
              <a:p>
                <a:pPr marL="650875" lvl="1" indent="0">
                  <a:buNone/>
                </a:pPr>
                <a:br>
                  <a:rPr lang="en-GB" b="0" dirty="0">
                    <a:latin typeface="Eurostile" panose="020B0504020202050204" pitchFamily="34" charset="0"/>
                  </a:rPr>
                </a:br>
                <a:r>
                  <a:rPr lang="en-GB" b="0" dirty="0">
                    <a:latin typeface="Eurostile" panose="020B0504020202050204" pitchFamily="34" charset="0"/>
                  </a:rPr>
                  <a:t>For example:</a:t>
                </a:r>
                <a:br>
                  <a:rPr lang="en-GB" b="0" dirty="0">
                    <a:latin typeface="Eurostile" panose="020B0504020202050204" pitchFamily="34" charset="0"/>
                  </a:rPr>
                </a:br>
                <a:endParaRPr lang="en-GB" b="0" dirty="0">
                  <a:latin typeface="Eurostile" panose="020B0504020202050204" pitchFamily="34" charset="0"/>
                </a:endParaRPr>
              </a:p>
              <a:p>
                <a:pPr marL="650875" lvl="1" indent="0">
                  <a:buNone/>
                </a:pPr>
                <a:r>
                  <a:rPr lang="en-GB" b="0" dirty="0">
                    <a:latin typeface="Eurostile" panose="020B0504020202050204" pitchFamily="34" charset="0"/>
                  </a:rPr>
                  <a:t>                    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≫1;)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de-DE" b="0" i="1" smtClean="0">
                        <a:latin typeface="Cambria Math" panose="02040503050406030204" pitchFamily="18" charset="0"/>
                      </a:rPr>
                      <m:t>     </m:t>
                    </m:r>
                    <m:groupChr>
                      <m:groupChrPr>
                        <m:chr m:val="⇒"/>
                        <m:vertJc m:val="bot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de-DE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groupChr>
                    <m:r>
                      <a:rPr lang="de-DE" b="0" i="1" smtClean="0">
                        <a:latin typeface="Cambria Math" panose="02040503050406030204" pitchFamily="18" charset="0"/>
                      </a:rPr>
                      <m:t>    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≫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br>
                  <a:rPr lang="de-DE" b="0" i="1" dirty="0">
                    <a:latin typeface="Cambria Math" panose="02040503050406030204" pitchFamily="18" charset="0"/>
                  </a:rPr>
                </a:br>
                <a:br>
                  <a:rPr lang="de-DE" b="0" i="1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++;)</m:t>
                          </m:r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 =</m:t>
                      </m:r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+1;)</m:t>
                          </m:r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    </m:t>
                      </m:r>
                      <m:groupChr>
                        <m:groupChrPr>
                          <m:chr m:val="⇒"/>
                          <m:vertJc m:val="bot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de-DE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groupCh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    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GB" b="0" dirty="0">
                  <a:latin typeface="Eurostile" panose="020B0504020202050204" pitchFamily="34" charset="0"/>
                </a:endParaRPr>
              </a:p>
              <a:p>
                <a:pPr marL="650875" lvl="1" indent="0">
                  <a:buNone/>
                </a:pPr>
                <a:r>
                  <a:rPr lang="en-GB" dirty="0">
                    <a:latin typeface="Eurostile" panose="020B0504020202050204" pitchFamily="34" charset="0"/>
                  </a:rPr>
                  <a:t>                                              …</a:t>
                </a:r>
                <a:endParaRPr lang="en-GB" b="0" dirty="0">
                  <a:latin typeface="Eurostile" panose="020B0504020202050204" pitchFamily="34" charset="0"/>
                </a:endParaRPr>
              </a:p>
            </p:txBody>
          </p:sp>
        </mc:Choice>
        <mc:Fallback xmlns="">
          <p:sp>
            <p:nvSpPr>
              <p:cNvPr id="3" name="Inhaltsplatzhalt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t="-50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2">
            <a:extLst>
              <a:ext uri="{FF2B5EF4-FFF2-40B4-BE49-F238E27FC236}">
                <a16:creationId xmlns:a16="http://schemas.microsoft.com/office/drawing/2014/main" id="{7473162F-2B77-4FAF-8D23-5B9E460E08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88948" y="6428156"/>
            <a:ext cx="9426904" cy="2246769"/>
          </a:xfrm>
          <a:prstGeom prst="rect">
            <a:avLst/>
          </a:prstGeom>
          <a:solidFill>
            <a:srgbClr val="FFC000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n </a:t>
            </a:r>
            <a: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⩾ </a:t>
            </a:r>
            <a: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_0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</a:br>
            <a: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not_ cond_0  </a:t>
            </a:r>
            <a: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⋏  </a:t>
            </a:r>
            <a: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n </a:t>
            </a:r>
            <a: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⩵ </a:t>
            </a:r>
            <a: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_0</a:t>
            </a:r>
            <a:b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</a:br>
            <a: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</a:t>
            </a:r>
            <a: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⋎</a:t>
            </a:r>
            <a:b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</a:br>
            <a: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</a:t>
            </a:r>
            <a: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cond_nminus1 </a:t>
            </a:r>
            <a: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⋏ </a:t>
            </a:r>
            <a: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n </a:t>
            </a:r>
            <a: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⩾ </a:t>
            </a:r>
            <a: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_1 </a:t>
            </a:r>
            <a: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⋏ </a:t>
            </a:r>
            <a: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not_ </a:t>
            </a:r>
            <a:r>
              <a:rPr kumimoji="0" lang="de-DE" altLang="de-DE" sz="2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cond_n</a:t>
            </a:r>
            <a:endParaRPr kumimoji="0" lang="de-DE" altLang="de-DE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79209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Loop Length Inference Example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091C17DA-DC2B-4225-A456-4B159E28B8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67515" y="1372730"/>
            <a:ext cx="4894485" cy="3416320"/>
          </a:xfrm>
          <a:prstGeom prst="rect">
            <a:avLst/>
          </a:prstGeom>
          <a:solidFill>
            <a:srgbClr val="C2E49C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bit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= IMPLICIT_1;  // := 2^30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quotient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= 0;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while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(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bit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if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(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numerator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&gt;= 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denominator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quotient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|= 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bit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numerator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-= 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denominator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bit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&gt;&gt;= 1;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numerator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*= 2;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}</a:t>
            </a:r>
            <a:endParaRPr kumimoji="0" lang="de-DE" altLang="de-DE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91EEE5FE-8CE8-4498-969E-B38271E23BC0}"/>
              </a:ext>
            </a:extLst>
          </p:cNvPr>
          <p:cNvSpPr txBox="1">
            <a:spLocks/>
          </p:cNvSpPr>
          <p:nvPr/>
        </p:nvSpPr>
        <p:spPr>
          <a:xfrm>
            <a:off x="487680" y="1372730"/>
            <a:ext cx="12029440" cy="7301653"/>
          </a:xfrm>
          <a:prstGeom prst="rect">
            <a:avLst/>
          </a:prstGeom>
          <a:ln>
            <a:noFill/>
          </a:ln>
        </p:spPr>
        <p:txBody>
          <a:bodyPr lIns="130046" tIns="65023" rIns="130046" bIns="65023"/>
          <a:lstStyle>
            <a:lvl1pPr marL="487363" indent="-48736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 3" pitchFamily="18" charset="2"/>
              <a:buChar char=""/>
              <a:defRPr sz="2800" b="1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55688" indent="-404813" algn="l" rtl="0" eaLnBrk="0" fontAlgn="base" hangingPunct="0">
              <a:spcBef>
                <a:spcPct val="20000"/>
              </a:spcBef>
              <a:spcAft>
                <a:spcPct val="0"/>
              </a:spcAft>
              <a:buFont typeface="Calibri" pitchFamily="34" charset="0"/>
              <a:buChar char="–"/>
              <a:defRPr sz="2800" spc="0">
                <a:solidFill>
                  <a:schemeClr val="tx1"/>
                </a:solidFill>
                <a:latin typeface="+mn-lt"/>
              </a:defRPr>
            </a:lvl2pPr>
            <a:lvl3pPr marL="1624013" indent="-3238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spc="0">
                <a:solidFill>
                  <a:schemeClr val="tx1"/>
                </a:solidFill>
                <a:latin typeface="+mn-lt"/>
              </a:defRPr>
            </a:lvl3pPr>
            <a:lvl4pPr marL="2274888" indent="-3238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spc="0">
                <a:solidFill>
                  <a:schemeClr val="tx1"/>
                </a:solidFill>
                <a:latin typeface="+mn-lt"/>
              </a:defRPr>
            </a:lvl4pPr>
            <a:lvl5pPr marL="2925763" indent="-32385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 spc="0">
                <a:solidFill>
                  <a:schemeClr val="tx1"/>
                </a:solidFill>
                <a:latin typeface="+mn-lt"/>
              </a:defRPr>
            </a:lvl5pPr>
            <a:lvl6pPr marL="357626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6pPr>
            <a:lvl7pPr marL="422649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7pPr>
            <a:lvl8pPr marL="487672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8pPr>
            <a:lvl9pPr marL="552695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9pPr>
          </a:lstStyle>
          <a:p>
            <a:pPr lvl="1"/>
            <a:r>
              <a:rPr lang="de-DE" b="0" kern="0" dirty="0" err="1">
                <a:latin typeface="Eurostile" panose="020B0504020202050204" pitchFamily="34" charset="0"/>
              </a:rPr>
              <a:t>How</a:t>
            </a:r>
            <a:r>
              <a:rPr lang="de-DE" b="0" kern="0" dirty="0">
                <a:latin typeface="Eurostile" panose="020B0504020202050204" pitchFamily="34" charset="0"/>
              </a:rPr>
              <a:t> </a:t>
            </a:r>
            <a:r>
              <a:rPr lang="de-DE" b="0" kern="0" dirty="0" err="1">
                <a:latin typeface="Eurostile" panose="020B0504020202050204" pitchFamily="34" charset="0"/>
              </a:rPr>
              <a:t>long</a:t>
            </a:r>
            <a:r>
              <a:rPr lang="de-DE" b="0" kern="0" dirty="0">
                <a:latin typeface="Eurostile" panose="020B0504020202050204" pitchFamily="34" charset="0"/>
              </a:rPr>
              <a:t> </a:t>
            </a:r>
            <a:r>
              <a:rPr lang="de-DE" b="0" kern="0" dirty="0" err="1">
                <a:latin typeface="Eurostile" panose="020B0504020202050204" pitchFamily="34" charset="0"/>
              </a:rPr>
              <a:t>is</a:t>
            </a:r>
            <a:r>
              <a:rPr lang="de-DE" b="0" kern="0" dirty="0">
                <a:latin typeface="Eurostile" panose="020B0504020202050204" pitchFamily="34" charset="0"/>
              </a:rPr>
              <a:t> </a:t>
            </a:r>
            <a:r>
              <a:rPr lang="de-DE" b="0" kern="0" dirty="0" err="1">
                <a:latin typeface="Eurostile" panose="020B0504020202050204" pitchFamily="34" charset="0"/>
              </a:rPr>
              <a:t>the</a:t>
            </a:r>
            <a:r>
              <a:rPr lang="de-DE" b="0" kern="0" dirty="0">
                <a:latin typeface="Eurostile" panose="020B0504020202050204" pitchFamily="34" charset="0"/>
              </a:rPr>
              <a:t> </a:t>
            </a:r>
            <a:r>
              <a:rPr lang="de-DE" b="0" kern="0" dirty="0" err="1">
                <a:latin typeface="Eurostile" panose="020B0504020202050204" pitchFamily="34" charset="0"/>
              </a:rPr>
              <a:t>loop</a:t>
            </a:r>
            <a:r>
              <a:rPr lang="de-DE" b="0" kern="0" dirty="0">
                <a:latin typeface="Eurostile" panose="020B0504020202050204" pitchFamily="34" charset="0"/>
              </a:rPr>
              <a:t>?</a:t>
            </a:r>
          </a:p>
          <a:p>
            <a:pPr lvl="1"/>
            <a:r>
              <a:rPr lang="de-DE" b="0" kern="0" dirty="0">
                <a:latin typeface="Eurostile" panose="020B0504020202050204" pitchFamily="34" charset="0"/>
              </a:rPr>
              <a:t>Run </a:t>
            </a:r>
            <a:r>
              <a:rPr lang="de-DE" b="0" kern="0" dirty="0" err="1">
                <a:latin typeface="Eurostile" panose="020B0504020202050204" pitchFamily="34" charset="0"/>
              </a:rPr>
              <a:t>fp-bit.</a:t>
            </a:r>
            <a:r>
              <a:rPr lang="de-DE" kern="0" dirty="0" err="1">
                <a:latin typeface="Eurostile" panose="020B0504020202050204" pitchFamily="34" charset="0"/>
              </a:rPr>
              <a:t>c</a:t>
            </a:r>
            <a:r>
              <a:rPr lang="de-DE" kern="0" dirty="0">
                <a:latin typeface="Eurostile" panose="020B0504020202050204" pitchFamily="34" charset="0"/>
              </a:rPr>
              <a:t> : _</a:t>
            </a:r>
            <a:r>
              <a:rPr lang="de-DE" kern="0" dirty="0" err="1">
                <a:latin typeface="Eurostile" panose="020B0504020202050204" pitchFamily="34" charset="0"/>
              </a:rPr>
              <a:t>fpdiv_parts</a:t>
            </a:r>
            <a:endParaRPr lang="de-DE" b="0" kern="0" dirty="0">
              <a:latin typeface="Eurostile" panose="020B0504020202050204" pitchFamily="34" charset="0"/>
            </a:endParaRPr>
          </a:p>
          <a:p>
            <a:pPr lvl="1"/>
            <a:r>
              <a:rPr lang="en-GB" kern="0" dirty="0">
                <a:latin typeface="Eurostile" panose="020B0504020202050204" pitchFamily="34" charset="0"/>
              </a:rPr>
              <a:t>See log.html for</a:t>
            </a:r>
            <a:br>
              <a:rPr lang="en-GB" kern="0" dirty="0">
                <a:latin typeface="Eurostile" panose="020B0504020202050204" pitchFamily="34" charset="0"/>
              </a:rPr>
            </a:br>
            <a:r>
              <a:rPr lang="en-GB" kern="0" dirty="0">
                <a:latin typeface="Eurostile" panose="020B0504020202050204" pitchFamily="34" charset="0"/>
              </a:rPr>
              <a:t>inferred loop length</a:t>
            </a:r>
          </a:p>
          <a:p>
            <a:pPr lvl="1"/>
            <a:r>
              <a:rPr lang="en-GB" kern="0" dirty="0">
                <a:latin typeface="Eurostile" panose="020B0504020202050204" pitchFamily="34" charset="0"/>
              </a:rPr>
              <a:t>Show a Trace and Z3 model</a:t>
            </a:r>
          </a:p>
          <a:p>
            <a:pPr lvl="1"/>
            <a:r>
              <a:rPr lang="en-GB" kern="0" dirty="0">
                <a:latin typeface="Eurostile" panose="020B0504020202050204" pitchFamily="34" charset="0"/>
              </a:rPr>
              <a:t>Also Example for</a:t>
            </a:r>
          </a:p>
          <a:p>
            <a:pPr lvl="2"/>
            <a:r>
              <a:rPr lang="en-GB" kern="0" dirty="0" err="1">
                <a:latin typeface="Eurostile" panose="020B0504020202050204" pitchFamily="34" charset="0"/>
              </a:rPr>
              <a:t>solver_pragma</a:t>
            </a:r>
            <a:endParaRPr lang="en-GB" kern="0" dirty="0">
              <a:latin typeface="Eurostile" panose="020B0504020202050204" pitchFamily="34" charset="0"/>
            </a:endParaRPr>
          </a:p>
          <a:p>
            <a:pPr lvl="2"/>
            <a:r>
              <a:rPr lang="en-GB" kern="0" dirty="0" err="1">
                <a:latin typeface="Eurostile" panose="020B0504020202050204" pitchFamily="34" charset="0"/>
              </a:rPr>
              <a:t>solver_find</a:t>
            </a:r>
            <a:endParaRPr lang="en-GB" kern="0" dirty="0">
              <a:latin typeface="Eurostile" panose="020B0504020202050204" pitchFamily="34" charset="0"/>
            </a:endParaRPr>
          </a:p>
          <a:p>
            <a:pPr marL="650875" lvl="1" indent="0">
              <a:buNone/>
            </a:pPr>
            <a:endParaRPr lang="en-GB" kern="0" dirty="0">
              <a:latin typeface="Eurostile" panose="020B0504020202050204" pitchFamily="34" charset="0"/>
            </a:endParaRPr>
          </a:p>
          <a:p>
            <a:pPr marL="650875" lvl="1" indent="0">
              <a:buNone/>
            </a:pPr>
            <a:endParaRPr lang="en-GB" kern="0" dirty="0">
              <a:latin typeface="Eurostile" panose="020B0504020202050204" pitchFamily="34" charset="0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11AC1EBB-E4CB-49D7-B506-99DFA911AB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2800" y="7096408"/>
            <a:ext cx="12119200" cy="1938992"/>
          </a:xfrm>
          <a:prstGeom prst="rect">
            <a:avLst/>
          </a:prstGeom>
          <a:solidFill>
            <a:srgbClr val="FFC000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n 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⩾ 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_0</a:t>
            </a:r>
          </a:p>
          <a:p>
            <a:pPr lvl="0"/>
            <a:b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</a:br>
            <a:r>
              <a:rPr lang="de-DE" altLang="de-DE" sz="24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¬(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1&lt;&lt;30 /= 0)  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⋏  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n 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⩵ 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_0</a:t>
            </a:r>
            <a:b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</a:b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⋎</a:t>
            </a:r>
            <a:b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</a:b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((1&lt;&lt;30)&gt;&gt;(n-1) /= 0 ) 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⋏ 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n 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⩾ 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_1 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⋏ </a:t>
            </a:r>
            <a:r>
              <a:rPr lang="de-DE" altLang="de-DE" sz="24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¬((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1&lt;&lt;30)&gt;&gt;n /= 0)</a:t>
            </a:r>
            <a:endParaRPr kumimoji="0" lang="de-DE" altLang="de-DE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7473162F-2B77-4FAF-8D23-5B9E460E08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2055" y="4789050"/>
            <a:ext cx="6999945" cy="1323439"/>
          </a:xfrm>
          <a:prstGeom prst="rect">
            <a:avLst/>
          </a:prstGeom>
          <a:solidFill>
            <a:srgbClr val="FFC000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kumimoji="0" lang="de-DE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n </a:t>
            </a:r>
            <a:r>
              <a:rPr kumimoji="0" lang="de-DE" altLang="de-DE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⩾ </a:t>
            </a:r>
            <a:r>
              <a:rPr kumimoji="0" lang="de-DE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_0</a:t>
            </a:r>
            <a:br>
              <a:rPr kumimoji="0" lang="de-DE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</a:br>
            <a:endParaRPr kumimoji="0" lang="de-DE" altLang="de-DE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lvl="0"/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¬cond_0  </a:t>
            </a:r>
            <a:r>
              <a:rPr kumimoji="0" lang="de-DE" altLang="de-DE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⋏  </a:t>
            </a:r>
            <a:r>
              <a:rPr kumimoji="0" lang="de-DE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n </a:t>
            </a:r>
            <a:r>
              <a:rPr kumimoji="0" lang="de-DE" altLang="de-DE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⩵ </a:t>
            </a:r>
            <a:r>
              <a:rPr kumimoji="0" lang="de-DE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_0</a:t>
            </a:r>
            <a:br>
              <a:rPr kumimoji="0" lang="de-DE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</a:br>
            <a:r>
              <a:rPr kumimoji="0" lang="de-DE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</a:t>
            </a:r>
            <a:r>
              <a:rPr kumimoji="0" lang="de-DE" altLang="de-DE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⋎</a:t>
            </a:r>
            <a:br>
              <a:rPr kumimoji="0" lang="de-DE" altLang="de-DE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</a:br>
            <a:r>
              <a:rPr kumimoji="0" lang="de-DE" altLang="de-DE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</a:t>
            </a:r>
            <a:r>
              <a:rPr kumimoji="0" lang="de-DE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cond_nminus1 </a:t>
            </a:r>
            <a:r>
              <a:rPr kumimoji="0" lang="de-DE" altLang="de-DE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⋏ </a:t>
            </a:r>
            <a:r>
              <a:rPr kumimoji="0" lang="de-DE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n </a:t>
            </a:r>
            <a:r>
              <a:rPr kumimoji="0" lang="de-DE" altLang="de-DE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⩾ </a:t>
            </a:r>
            <a:r>
              <a:rPr kumimoji="0" lang="de-DE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_1 </a:t>
            </a:r>
            <a:r>
              <a:rPr kumimoji="0" lang="de-DE" altLang="de-DE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⋏ 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¬</a:t>
            </a:r>
            <a:r>
              <a:rPr kumimoji="0" lang="de-DE" altLang="de-DE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cond_n</a:t>
            </a:r>
            <a:endParaRPr kumimoji="0" lang="de-DE" altLang="de-DE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</p:txBody>
      </p:sp>
      <p:sp>
        <p:nvSpPr>
          <p:cNvPr id="3" name="Pfeil nach unten 2"/>
          <p:cNvSpPr/>
          <p:nvPr/>
        </p:nvSpPr>
        <p:spPr>
          <a:xfrm>
            <a:off x="8653654" y="6316462"/>
            <a:ext cx="816746" cy="64807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9506" y="994289"/>
            <a:ext cx="706117" cy="9749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682889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5400">
                <a:latin typeface="Eurostile" panose="020B0504020202050204" pitchFamily="34" charset="0"/>
              </a:rPr>
              <a:t>Loop Length Inference Efficiency</a:t>
            </a:r>
            <a:endParaRPr lang="en-GB" sz="5400" dirty="0">
              <a:latin typeface="Eurostile" panose="020B050402020205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091C17DA-DC2B-4225-A456-4B159E28B8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78263" y="3168640"/>
            <a:ext cx="7815816" cy="3416320"/>
          </a:xfrm>
          <a:prstGeom prst="rect">
            <a:avLst/>
          </a:prstGeom>
          <a:solidFill>
            <a:srgbClr val="C2E49C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bit = IMPLICIT_1;  // = 1&lt;&lt;30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quotient = 0;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while (bit)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if (numerator &gt;= denominator)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quotient |= bit;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numerator -= denominator;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bit &gt;&gt;= 1;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numerator *= 2;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}</a:t>
            </a:r>
            <a:endParaRPr kumimoji="0" lang="de-DE" altLang="de-DE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Inhaltsplatzhalter 2">
                <a:extLst>
                  <a:ext uri="{FF2B5EF4-FFF2-40B4-BE49-F238E27FC236}">
                    <a16:creationId xmlns:a16="http://schemas.microsoft.com/office/drawing/2014/main" id="{91EEE5FE-8CE8-4498-969E-B38271E23BC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7680" y="1372730"/>
                <a:ext cx="12029440" cy="7301653"/>
              </a:xfrm>
              <a:prstGeom prst="rect">
                <a:avLst/>
              </a:prstGeom>
              <a:ln>
                <a:noFill/>
              </a:ln>
            </p:spPr>
            <p:txBody>
              <a:bodyPr lIns="130046" tIns="65023" rIns="130046" bIns="65023"/>
              <a:lstStyle>
                <a:lvl1pPr marL="487363" indent="-487363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 3" pitchFamily="18" charset="2"/>
                  <a:buChar char=""/>
                  <a:defRPr sz="2800" b="1" spc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055688" indent="-404813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Calibri" pitchFamily="34" charset="0"/>
                  <a:buChar char="–"/>
                  <a:defRPr sz="2800" spc="0">
                    <a:solidFill>
                      <a:schemeClr val="tx1"/>
                    </a:solidFill>
                    <a:latin typeface="+mn-lt"/>
                  </a:defRPr>
                </a:lvl2pPr>
                <a:lvl3pPr marL="1624013" indent="-3238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 spc="0">
                    <a:solidFill>
                      <a:schemeClr val="tx1"/>
                    </a:solidFill>
                    <a:latin typeface="+mn-lt"/>
                  </a:defRPr>
                </a:lvl3pPr>
                <a:lvl4pPr marL="2274888" indent="-3238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 spc="0">
                    <a:solidFill>
                      <a:schemeClr val="tx1"/>
                    </a:solidFill>
                    <a:latin typeface="+mn-lt"/>
                  </a:defRPr>
                </a:lvl4pPr>
                <a:lvl5pPr marL="2925763" indent="-3238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800" spc="0">
                    <a:solidFill>
                      <a:schemeClr val="tx1"/>
                    </a:solidFill>
                    <a:latin typeface="+mn-lt"/>
                  </a:defRPr>
                </a:lvl5pPr>
                <a:lvl6pPr marL="3576264" indent="-325115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800">
                    <a:solidFill>
                      <a:schemeClr val="tx1"/>
                    </a:solidFill>
                    <a:latin typeface="+mn-lt"/>
                  </a:defRPr>
                </a:lvl6pPr>
                <a:lvl7pPr marL="4226494" indent="-325115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800">
                    <a:solidFill>
                      <a:schemeClr val="tx1"/>
                    </a:solidFill>
                    <a:latin typeface="+mn-lt"/>
                  </a:defRPr>
                </a:lvl7pPr>
                <a:lvl8pPr marL="4876724" indent="-325115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800">
                    <a:solidFill>
                      <a:schemeClr val="tx1"/>
                    </a:solidFill>
                    <a:latin typeface="+mn-lt"/>
                  </a:defRPr>
                </a:lvl8pPr>
                <a:lvl9pPr marL="5526954" indent="-325115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8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lvl="1"/>
                <a:r>
                  <a:rPr lang="en-GB" dirty="0">
                    <a:latin typeface="Eurostile" panose="020B0504020202050204" pitchFamily="34" charset="0"/>
                  </a:rPr>
                  <a:t>t traces in a loop body, loops n times,</a:t>
                </a:r>
                <a:br>
                  <a:rPr lang="en-GB" dirty="0">
                    <a:latin typeface="Eurostile" panose="020B0504020202050204" pitchFamily="34" charset="0"/>
                  </a:rPr>
                </a:br>
                <a:r>
                  <a:rPr lang="en-GB" dirty="0">
                    <a:latin typeface="Eurostile" panose="020B0504020202050204" pitchFamily="34" charset="0"/>
                  </a:rPr>
                  <a:t>d binary decisions before or after the loop:</a:t>
                </a:r>
                <a:br>
                  <a:rPr lang="en-GB" dirty="0">
                    <a:latin typeface="Eurostile" panose="020B0504020202050204" pitchFamily="34" charset="0"/>
                  </a:rPr>
                </a:br>
                <a14:m>
                  <m:oMath xmlns:m="http://schemas.openxmlformats.org/officeDocument/2006/math">
                    <m:sSup>
                      <m:sSup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de-DE" b="0" i="1" smtClean="0">
                            <a:latin typeface="Cambria Math"/>
                          </a:rPr>
                          <m:t>𝑑</m:t>
                        </m:r>
                      </m:sup>
                    </m:sSup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nary>
                      <m:naryPr>
                        <m:chr m:val="∑"/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de-DE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sSub>
                          <m:sSub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𝑙𝑜𝑜𝑝𝑠</m:t>
                            </m:r>
                          </m:sub>
                        </m:sSub>
                      </m:sup>
                      <m:e>
                        <m:sSup>
                          <m:sSup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GB" dirty="0">
                    <a:latin typeface="Eurostile" panose="020B0504020202050204" pitchFamily="34" charset="0"/>
                  </a:rPr>
                  <a:t> traces to examine.</a:t>
                </a:r>
                <a:endParaRPr lang="en-GB" i="1" kern="0" dirty="0">
                  <a:latin typeface="Cambria Math" panose="02040503050406030204" pitchFamily="18" charset="0"/>
                </a:endParaRPr>
              </a:p>
              <a:p>
                <a:pPr lvl="1"/>
                <a:endParaRPr lang="en-GB" i="1" kern="0" dirty="0">
                  <a:latin typeface="Cambria Math" panose="02040503050406030204" pitchFamily="18" charset="0"/>
                </a:endParaRPr>
              </a:p>
              <a:p>
                <a:pPr lvl="1"/>
                <a:endParaRPr lang="en-GB" i="1" kern="0" dirty="0">
                  <a:latin typeface="Cambria Math" panose="02040503050406030204" pitchFamily="18" charset="0"/>
                </a:endParaRPr>
              </a:p>
              <a:p>
                <a:pPr lvl="1"/>
                <a:endParaRPr lang="en-GB" i="1" kern="0" dirty="0">
                  <a:latin typeface="Cambria Math" panose="02040503050406030204" pitchFamily="18" charset="0"/>
                </a:endParaRPr>
              </a:p>
              <a:p>
                <a:pPr lvl="1"/>
                <a:endParaRPr lang="en-GB" i="1" kern="0" dirty="0">
                  <a:latin typeface="Cambria Math" panose="02040503050406030204" pitchFamily="18" charset="0"/>
                </a:endParaRPr>
              </a:p>
              <a:p>
                <a:pPr lvl="1"/>
                <a:endParaRPr lang="en-GB" i="1" kern="0" dirty="0">
                  <a:latin typeface="Cambria Math" panose="02040503050406030204" pitchFamily="18" charset="0"/>
                </a:endParaRPr>
              </a:p>
              <a:p>
                <a:pPr lvl="1"/>
                <a:endParaRPr lang="en-GB" i="1" kern="0" dirty="0">
                  <a:latin typeface="Cambria Math" panose="02040503050406030204" pitchFamily="18" charset="0"/>
                </a:endParaRPr>
              </a:p>
              <a:p>
                <a:pPr lvl="1"/>
                <a:endParaRPr lang="en-GB" i="1" kern="0" dirty="0">
                  <a:latin typeface="Cambria Math" panose="02040503050406030204" pitchFamily="18" charset="0"/>
                </a:endParaRPr>
              </a:p>
              <a:p>
                <a:pPr lvl="1"/>
                <a:endParaRPr lang="en-GB" i="1" kern="0" dirty="0">
                  <a:latin typeface="Cambria Math" panose="02040503050406030204" pitchFamily="18" charset="0"/>
                </a:endParaRPr>
              </a:p>
              <a:p>
                <a:pPr lvl="1"/>
                <a:r>
                  <a:rPr lang="en-GB" kern="0" dirty="0"/>
                  <a:t>Incremental search: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de-DE" b="0" i="1" kern="0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nary>
                      <m:naryPr>
                        <m:chr m:val="∑"/>
                        <m:ctrlPr>
                          <a:rPr lang="en-GB" i="1" kern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de-DE" i="1" kern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de-DE" i="1" kern="0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de-DE" b="0" i="1" kern="0" smtClean="0">
                            <a:latin typeface="Cambria Math" panose="02040503050406030204" pitchFamily="18" charset="0"/>
                          </a:rPr>
                          <m:t>30</m:t>
                        </m:r>
                      </m:sup>
                      <m:e>
                        <m:sSup>
                          <m:sSupPr>
                            <m:ctrlPr>
                              <a:rPr lang="en-GB" i="1" kern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b="0" i="1" kern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de-DE" i="1" kern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e>
                    </m:nary>
                    <m:r>
                      <a:rPr lang="de-DE" b="0" i="0" kern="0" smtClean="0">
                        <a:latin typeface="Cambria Math" panose="02040503050406030204" pitchFamily="18" charset="0"/>
                      </a:rPr>
                      <m:t>=17.179.869.176</m:t>
                    </m:r>
                  </m:oMath>
                </a14:m>
                <a:endParaRPr lang="de-DE" b="0" kern="0" dirty="0"/>
              </a:p>
              <a:p>
                <a:pPr lvl="1"/>
                <a:r>
                  <a:rPr lang="en-GB" kern="0" dirty="0"/>
                  <a:t>Exactly 30 iterations: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de-DE" b="0" i="1" kern="0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de-DE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30</m:t>
                        </m:r>
                      </m:sup>
                    </m:sSup>
                    <m:r>
                      <a:rPr lang="de-DE" b="0" i="0" kern="0" smtClean="0">
                        <a:latin typeface="Cambria Math" panose="02040503050406030204" pitchFamily="18" charset="0"/>
                      </a:rPr>
                      <m:t>=8.589.934.592</m:t>
                    </m:r>
                  </m:oMath>
                </a14:m>
                <a:endParaRPr lang="de-DE" b="0" kern="0" dirty="0"/>
              </a:p>
              <a:p>
                <a:pPr lvl="1"/>
                <a:r>
                  <a:rPr lang="de-DE" b="0" kern="0" dirty="0"/>
                  <a:t>In </a:t>
                </a:r>
                <a:r>
                  <a:rPr lang="de-DE" b="0" kern="0" dirty="0" err="1"/>
                  <a:t>general</a:t>
                </a:r>
                <a:r>
                  <a:rPr lang="de-DE" kern="0" dirty="0"/>
                  <a:t>: </a:t>
                </a:r>
                <a:r>
                  <a:rPr lang="de-DE" kern="0" dirty="0" err="1"/>
                  <a:t>Factor</a:t>
                </a:r>
                <a:r>
                  <a:rPr lang="de-DE" kern="0" dirty="0"/>
                  <a:t> </a:t>
                </a:r>
                <a:r>
                  <a:rPr lang="de-DE" dirty="0"/>
                  <a:t>𝒪(</a:t>
                </a:r>
                <a:r>
                  <a:rPr lang="de-DE" kern="0" dirty="0"/>
                  <a:t>t)</a:t>
                </a:r>
                <a:endParaRPr lang="de-DE" b="0" kern="0" dirty="0"/>
              </a:p>
              <a:p>
                <a:pPr lvl="1"/>
                <a:endParaRPr lang="de-DE" b="0" kern="0" dirty="0">
                  <a:latin typeface="Eurostile" panose="020B0504020202050204" pitchFamily="34" charset="0"/>
                </a:endParaRPr>
              </a:p>
              <a:p>
                <a:pPr lvl="1"/>
                <a:endParaRPr lang="en-GB" kern="0" dirty="0">
                  <a:latin typeface="Eurostile" panose="020B0504020202050204" pitchFamily="34" charset="0"/>
                </a:endParaRPr>
              </a:p>
              <a:p>
                <a:pPr lvl="1"/>
                <a:endParaRPr lang="en-GB" kern="0" dirty="0">
                  <a:latin typeface="Eurostile" panose="020B0504020202050204" pitchFamily="34" charset="0"/>
                </a:endParaRPr>
              </a:p>
              <a:p>
                <a:pPr marL="650875" lvl="1" indent="0">
                  <a:buNone/>
                </a:pPr>
                <a:endParaRPr lang="en-GB" kern="0" dirty="0">
                  <a:latin typeface="Eurostile" panose="020B0504020202050204" pitchFamily="34" charset="0"/>
                </a:endParaRPr>
              </a:p>
            </p:txBody>
          </p:sp>
        </mc:Choice>
        <mc:Fallback xmlns="">
          <p:sp>
            <p:nvSpPr>
              <p:cNvPr id="7" name="Inhaltsplatzhalt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91EEE5FE-8CE8-4498-969E-B38271E23B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680" y="1372730"/>
                <a:ext cx="12029440" cy="7301653"/>
              </a:xfrm>
              <a:prstGeom prst="rect">
                <a:avLst/>
              </a:prstGeom>
              <a:blipFill rotWithShape="1">
                <a:blip r:embed="rId3"/>
                <a:stretch>
                  <a:fillRect t="-501" b="-33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509142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Recap: The Challenge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r>
              <a:rPr lang="en-GB" sz="2400" dirty="0">
                <a:solidFill>
                  <a:srgbClr val="FF0000"/>
                </a:solidFill>
                <a:latin typeface="Eurostile" panose="020B0504020202050204" pitchFamily="34" charset="0"/>
              </a:rPr>
              <a:t>Recap: </a:t>
            </a:r>
            <a:r>
              <a:rPr lang="en-GB" sz="2400">
                <a:solidFill>
                  <a:srgbClr val="FF0000"/>
                </a:solidFill>
                <a:latin typeface="Eurostile" panose="020B0504020202050204" pitchFamily="34" charset="0"/>
              </a:rPr>
              <a:t>The Challenge by Example</a:t>
            </a:r>
            <a:endParaRPr lang="en-GB" sz="2400" dirty="0">
              <a:solidFill>
                <a:srgbClr val="FF0000"/>
              </a:solidFill>
              <a:latin typeface="Eurostile" panose="020B0504020202050204" pitchFamily="34" charset="0"/>
            </a:endParaRPr>
          </a:p>
          <a:p>
            <a:r>
              <a:rPr lang="en-GB" sz="2400" b="0">
                <a:latin typeface="Eurostile" panose="020B0504020202050204" pitchFamily="34" charset="0"/>
              </a:rPr>
              <a:t>How </a:t>
            </a:r>
            <a:r>
              <a:rPr lang="en-GB" sz="2400" b="0" dirty="0">
                <a:latin typeface="Eurostile" panose="020B0504020202050204" pitchFamily="34" charset="0"/>
              </a:rPr>
              <a:t>it works</a:t>
            </a:r>
          </a:p>
          <a:p>
            <a:r>
              <a:rPr lang="en-GB" sz="2400" b="0" dirty="0">
                <a:latin typeface="Eurostile" panose="020B0504020202050204" pitchFamily="34" charset="0"/>
              </a:rPr>
              <a:t>Specific Problems (and their Solutions)</a:t>
            </a:r>
          </a:p>
          <a:p>
            <a:r>
              <a:rPr lang="en-GB" sz="2400" b="0" dirty="0">
                <a:latin typeface="Eurostile" panose="020B0504020202050204" pitchFamily="34" charset="0"/>
              </a:rPr>
              <a:t>An Example Test</a:t>
            </a:r>
          </a:p>
          <a:p>
            <a:r>
              <a:rPr lang="en-GB" sz="2400" b="0" dirty="0">
                <a:latin typeface="Eurostile" panose="020B0504020202050204" pitchFamily="34" charset="0"/>
              </a:rPr>
              <a:t>Pragmas and Debugging Facilities</a:t>
            </a:r>
          </a:p>
          <a:p>
            <a:r>
              <a:rPr lang="en-GB" sz="2400" b="0" dirty="0">
                <a:latin typeface="Eurostile" panose="020B0504020202050204" pitchFamily="34" charset="0"/>
              </a:rPr>
              <a:t>Experience in </a:t>
            </a:r>
            <a:r>
              <a:rPr lang="en-GB" sz="2400" b="0" dirty="0" err="1">
                <a:latin typeface="Eurostile" panose="020B0504020202050204" pitchFamily="34" charset="0"/>
              </a:rPr>
              <a:t>QkitKnorrBremse</a:t>
            </a:r>
            <a:endParaRPr lang="en-GB" sz="2400" b="0" dirty="0">
              <a:latin typeface="Eurostile" panose="020B0504020202050204" pitchFamily="34" charset="0"/>
            </a:endParaRPr>
          </a:p>
          <a:p>
            <a:r>
              <a:rPr lang="en-GB" sz="2400" b="0" dirty="0">
                <a:latin typeface="Eurostile" panose="020B0504020202050204" pitchFamily="34" charset="0"/>
              </a:rPr>
              <a:t>Current State and Outlook</a:t>
            </a:r>
          </a:p>
          <a:p>
            <a:r>
              <a:rPr lang="en-GB" sz="2400" b="0" dirty="0">
                <a:latin typeface="Eurostile" panose="020B0504020202050204" pitchFamily="34" charset="0"/>
              </a:rPr>
              <a:t>Questions/Discussion</a:t>
            </a:r>
          </a:p>
          <a:p>
            <a:pPr marL="0" indent="0">
              <a:buNone/>
            </a:pPr>
            <a:endParaRPr lang="en-GB" sz="2400" b="0" dirty="0">
              <a:latin typeface="Eurostile" panose="020B0504020202050204" pitchFamily="34" charset="0"/>
            </a:endParaRPr>
          </a:p>
          <a:p>
            <a:endParaRPr lang="en-GB" sz="2400" b="0" dirty="0">
              <a:latin typeface="Eurostile" panose="020B0504020202050204" pitchFamily="34" charset="0"/>
            </a:endParaRPr>
          </a:p>
          <a:p>
            <a:pPr marL="0" indent="0">
              <a:buNone/>
            </a:pPr>
            <a:endParaRPr lang="en-GB" sz="2400" b="0" dirty="0">
              <a:latin typeface="Eurostile" panose="020B0504020202050204" pitchFamily="34" charset="0"/>
            </a:endParaRPr>
          </a:p>
          <a:p>
            <a:pPr marL="0" indent="0">
              <a:buNone/>
            </a:pPr>
            <a:endParaRPr lang="en-GB" sz="2400" b="0" dirty="0">
              <a:latin typeface="Eurostile" panose="020B0504020202050204" pitchFamily="34" charset="0"/>
            </a:endParaRPr>
          </a:p>
          <a:p>
            <a:endParaRPr lang="en-GB" sz="2400" b="0" dirty="0">
              <a:latin typeface="Eurostile" panose="020B05040202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37186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Eurostile" panose="020B0504020202050204" pitchFamily="34" charset="0"/>
              </a:rPr>
              <a:t>Other Problems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pPr lvl="1"/>
            <a:r>
              <a:rPr lang="en-GB" dirty="0">
                <a:latin typeface="Eurostile" panose="020B0504020202050204" pitchFamily="34" charset="0"/>
              </a:rPr>
              <a:t>C Type Inference needed</a:t>
            </a:r>
          </a:p>
          <a:p>
            <a:pPr lvl="1"/>
            <a:r>
              <a:rPr lang="en-GB" dirty="0">
                <a:latin typeface="Eurostile" panose="020B0504020202050204" pitchFamily="34" charset="0"/>
              </a:rPr>
              <a:t>Handling of (nested) Function Calls</a:t>
            </a:r>
          </a:p>
          <a:p>
            <a:pPr lvl="1"/>
            <a:r>
              <a:rPr lang="en-GB" b="0" dirty="0">
                <a:latin typeface="Eurostile" panose="020B0504020202050204" pitchFamily="34" charset="0"/>
              </a:rPr>
              <a:t>Handling of</a:t>
            </a:r>
            <a:r>
              <a:rPr lang="en-GB" dirty="0">
                <a:latin typeface="Eurostile" panose="020B0504020202050204" pitchFamily="34" charset="0"/>
              </a:rPr>
              <a:t> Variable Shadowing (i.e. Renaming)</a:t>
            </a:r>
          </a:p>
          <a:p>
            <a:pPr lvl="1"/>
            <a:r>
              <a:rPr lang="en-GB" dirty="0">
                <a:latin typeface="Eurostile" panose="020B0504020202050204" pitchFamily="34" charset="0"/>
              </a:rPr>
              <a:t>Handling of Loops</a:t>
            </a:r>
          </a:p>
          <a:p>
            <a:pPr lvl="1"/>
            <a:r>
              <a:rPr lang="en-GB" dirty="0">
                <a:latin typeface="Eurostile" panose="020B0504020202050204" pitchFamily="34" charset="0"/>
              </a:rPr>
              <a:t>Handling of Structures, Unions, Pointers (Normalization)</a:t>
            </a:r>
          </a:p>
        </p:txBody>
      </p:sp>
    </p:spTree>
    <p:extLst>
      <p:ext uri="{BB962C8B-B14F-4D97-AF65-F5344CB8AC3E}">
        <p14:creationId xmlns:p14="http://schemas.microsoft.com/office/powerpoint/2010/main" val="13713271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Example Test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r>
              <a:rPr lang="en-GB" sz="2400" b="0" dirty="0">
                <a:latin typeface="Eurostile" panose="020B0504020202050204" pitchFamily="34" charset="0"/>
              </a:rPr>
              <a:t>Recap: </a:t>
            </a:r>
            <a:r>
              <a:rPr lang="en-GB" sz="2400" b="0">
                <a:latin typeface="Eurostile" panose="020B0504020202050204" pitchFamily="34" charset="0"/>
              </a:rPr>
              <a:t>The Challenge by Example</a:t>
            </a:r>
            <a:endParaRPr lang="en-GB" sz="2400" b="0" dirty="0">
              <a:latin typeface="Eurostile" panose="020B0504020202050204" pitchFamily="34" charset="0"/>
            </a:endParaRPr>
          </a:p>
          <a:p>
            <a:r>
              <a:rPr lang="en-GB" sz="2400" b="0">
                <a:latin typeface="Eurostile" panose="020B0504020202050204" pitchFamily="34" charset="0"/>
              </a:rPr>
              <a:t>How </a:t>
            </a:r>
            <a:r>
              <a:rPr lang="en-GB" sz="2400" b="0" dirty="0">
                <a:latin typeface="Eurostile" panose="020B0504020202050204" pitchFamily="34" charset="0"/>
              </a:rPr>
              <a:t>it works</a:t>
            </a:r>
          </a:p>
          <a:p>
            <a:r>
              <a:rPr lang="en-GB" sz="2400" b="0" dirty="0">
                <a:latin typeface="Eurostile" panose="020B0504020202050204" pitchFamily="34" charset="0"/>
              </a:rPr>
              <a:t>Specific Problems (and their Solutions)</a:t>
            </a:r>
          </a:p>
          <a:p>
            <a:r>
              <a:rPr lang="en-GB" sz="2400" dirty="0">
                <a:solidFill>
                  <a:srgbClr val="FF0000"/>
                </a:solidFill>
                <a:latin typeface="Eurostile" panose="020B0504020202050204" pitchFamily="34" charset="0"/>
              </a:rPr>
              <a:t>An Example Test</a:t>
            </a:r>
          </a:p>
          <a:p>
            <a:r>
              <a:rPr lang="en-GB" sz="2400" b="0" dirty="0">
                <a:latin typeface="Eurostile" panose="020B0504020202050204" pitchFamily="34" charset="0"/>
              </a:rPr>
              <a:t>Pragmas and Debugging Facilities</a:t>
            </a:r>
          </a:p>
          <a:p>
            <a:r>
              <a:rPr lang="en-GB" sz="2400" b="0" dirty="0">
                <a:latin typeface="Eurostile" panose="020B0504020202050204" pitchFamily="34" charset="0"/>
              </a:rPr>
              <a:t>Experience in </a:t>
            </a:r>
            <a:r>
              <a:rPr lang="en-GB" sz="2400" b="0" dirty="0" err="1">
                <a:latin typeface="Eurostile" panose="020B0504020202050204" pitchFamily="34" charset="0"/>
              </a:rPr>
              <a:t>QkitKnorrBremse</a:t>
            </a:r>
            <a:endParaRPr lang="en-GB" sz="2400" b="0" dirty="0">
              <a:latin typeface="Eurostile" panose="020B0504020202050204" pitchFamily="34" charset="0"/>
            </a:endParaRPr>
          </a:p>
          <a:p>
            <a:r>
              <a:rPr lang="en-GB" sz="2400" b="0" dirty="0">
                <a:latin typeface="Eurostile" panose="020B0504020202050204" pitchFamily="34" charset="0"/>
              </a:rPr>
              <a:t>Current State and Outlook</a:t>
            </a:r>
          </a:p>
          <a:p>
            <a:r>
              <a:rPr lang="en-GB" sz="2400" b="0" dirty="0">
                <a:latin typeface="Eurostile" panose="020B0504020202050204" pitchFamily="34" charset="0"/>
              </a:rPr>
              <a:t>Questions/Discussion</a:t>
            </a:r>
          </a:p>
          <a:p>
            <a:pPr marL="0" indent="0">
              <a:buNone/>
            </a:pPr>
            <a:endParaRPr lang="en-GB" sz="2400" b="0" dirty="0">
              <a:latin typeface="Eurostile" panose="020B0504020202050204" pitchFamily="34" charset="0"/>
            </a:endParaRPr>
          </a:p>
          <a:p>
            <a:endParaRPr lang="en-GB" sz="2400" b="0" dirty="0">
              <a:latin typeface="Eurostile" panose="020B0504020202050204" pitchFamily="34" charset="0"/>
            </a:endParaRPr>
          </a:p>
          <a:p>
            <a:pPr marL="0" indent="0">
              <a:buNone/>
            </a:pPr>
            <a:endParaRPr lang="en-GB" sz="2400" b="0" dirty="0">
              <a:latin typeface="Eurostile" panose="020B0504020202050204" pitchFamily="34" charset="0"/>
            </a:endParaRPr>
          </a:p>
          <a:p>
            <a:pPr marL="0" indent="0">
              <a:buNone/>
            </a:pPr>
            <a:endParaRPr lang="en-GB" sz="2400" b="0" dirty="0">
              <a:latin typeface="Eurostile" panose="020B0504020202050204" pitchFamily="34" charset="0"/>
            </a:endParaRPr>
          </a:p>
          <a:p>
            <a:endParaRPr lang="en-GB" sz="2400" b="0" dirty="0">
              <a:latin typeface="Eurostile" panose="020B05040202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1740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Switch/Case/Break Test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EC743827-FD3C-4B9B-86A7-E24D74EC74A9}"/>
              </a:ext>
            </a:extLst>
          </p:cNvPr>
          <p:cNvSpPr txBox="1"/>
          <p:nvPr/>
        </p:nvSpPr>
        <p:spPr>
          <a:xfrm>
            <a:off x="442799" y="1184598"/>
            <a:ext cx="7223129" cy="7848302"/>
          </a:xfrm>
          <a:prstGeom prst="rect">
            <a:avLst/>
          </a:prstGeom>
          <a:solidFill>
            <a:srgbClr val="C2E49C"/>
          </a:solidFill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1: int f(int x,int y) {</a:t>
            </a:r>
          </a:p>
          <a:p>
            <a:r>
              <a:rPr lang="en-US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2:   int a = 0;</a:t>
            </a:r>
          </a:p>
          <a:p>
            <a:r>
              <a:rPr lang="en-US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3:   switch(x) {</a:t>
            </a:r>
          </a:p>
          <a:p>
            <a:r>
              <a:rPr lang="en-US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4:       case 1:</a:t>
            </a:r>
          </a:p>
          <a:p>
            <a:r>
              <a:rPr lang="en-US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5:           a = a+1;</a:t>
            </a:r>
          </a:p>
          <a:p>
            <a:r>
              <a:rPr lang="en-US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6:           a = a+0;</a:t>
            </a:r>
          </a:p>
          <a:p>
            <a:r>
              <a:rPr lang="en-US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7:           break;</a:t>
            </a:r>
          </a:p>
          <a:p>
            <a:r>
              <a:rPr lang="en-US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8:           a = a+1;</a:t>
            </a:r>
          </a:p>
          <a:p>
            <a:r>
              <a:rPr lang="en-US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9:       case 2:</a:t>
            </a:r>
          </a:p>
          <a:p>
            <a:r>
              <a:rPr lang="en-US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10:           if(y&gt;0) {</a:t>
            </a:r>
          </a:p>
          <a:p>
            <a:r>
              <a:rPr lang="en-US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11:             a=a+20;</a:t>
            </a:r>
          </a:p>
          <a:p>
            <a:r>
              <a:rPr lang="en-US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12:             switch(y) {</a:t>
            </a:r>
          </a:p>
          <a:p>
            <a:r>
              <a:rPr lang="en-US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13:                 case 0 : a=a;</a:t>
            </a:r>
          </a:p>
          <a:p>
            <a:r>
              <a:rPr lang="en-US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14:                 case 1 : a=a+100;</a:t>
            </a:r>
          </a:p>
          <a:p>
            <a:r>
              <a:rPr lang="en-US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15:                 case 2 : a=a+50;</a:t>
            </a:r>
          </a:p>
          <a:p>
            <a:r>
              <a:rPr lang="en-US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16:                          break;</a:t>
            </a:r>
          </a:p>
          <a:p>
            <a:r>
              <a:rPr lang="en-US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17:                 default: a=a+1000; } }</a:t>
            </a:r>
          </a:p>
          <a:p>
            <a:r>
              <a:rPr lang="en-US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18:           else {</a:t>
            </a:r>
          </a:p>
          <a:p>
            <a:r>
              <a:rPr lang="en-US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19:               for(int i=0;i&lt;3;i++) {</a:t>
            </a:r>
          </a:p>
          <a:p>
            <a:r>
              <a:rPr lang="en-US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20:                   if(i&gt;=2) break;</a:t>
            </a:r>
          </a:p>
          <a:p>
            <a:r>
              <a:rPr lang="en-US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21:                   a++; }</a:t>
            </a:r>
          </a:p>
          <a:p>
            <a:r>
              <a:rPr lang="en-US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22:               a++;</a:t>
            </a:r>
          </a:p>
          <a:p>
            <a:r>
              <a:rPr lang="en-US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23:               break; }</a:t>
            </a:r>
          </a:p>
          <a:p>
            <a:r>
              <a:rPr lang="en-US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24:           a = a + 3;</a:t>
            </a:r>
          </a:p>
          <a:p>
            <a:r>
              <a:rPr lang="en-US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25:     case 3: a = a + 4;</a:t>
            </a:r>
          </a:p>
          <a:p>
            <a:r>
              <a:rPr lang="en-US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26:             break; }</a:t>
            </a:r>
          </a:p>
          <a:p>
            <a:r>
              <a:rPr lang="en-US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27: a++;</a:t>
            </a:r>
          </a:p>
          <a:p>
            <a:r>
              <a:rPr lang="en-US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28: return a; }</a:t>
            </a:r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CC5A6C90-1CA5-48D3-93DA-FD018848F8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65928" y="1372730"/>
            <a:ext cx="4851192" cy="7301653"/>
          </a:xfrm>
          <a:ln>
            <a:noFill/>
          </a:ln>
        </p:spPr>
        <p:txBody>
          <a:bodyPr/>
          <a:lstStyle/>
          <a:p>
            <a:pPr marL="650875" lvl="1" indent="0">
              <a:buNone/>
            </a:pPr>
            <a:endParaRPr lang="en-GB" dirty="0">
              <a:latin typeface="Eurostile" panose="020B0504020202050204" pitchFamily="34" charset="0"/>
            </a:endParaRPr>
          </a:p>
          <a:p>
            <a:pPr marL="650875" lvl="1" indent="0">
              <a:buNone/>
            </a:pPr>
            <a:r>
              <a:rPr lang="en-GB" dirty="0">
                <a:latin typeface="Eurostile" panose="020B0504020202050204" pitchFamily="34" charset="0"/>
              </a:rPr>
              <a:t>Part of incomplete Test Suite.</a:t>
            </a:r>
          </a:p>
          <a:p>
            <a:pPr marL="650875" lvl="1" indent="0">
              <a:buNone/>
            </a:pPr>
            <a:endParaRPr lang="en-GB" dirty="0">
              <a:latin typeface="Eurostile" panose="020B0504020202050204" pitchFamily="34" charset="0"/>
            </a:endParaRPr>
          </a:p>
          <a:p>
            <a:pPr marL="650875" lvl="1" indent="0">
              <a:buNone/>
            </a:pPr>
            <a:r>
              <a:rPr lang="en-GB" dirty="0">
                <a:latin typeface="Eurostile" panose="020B0504020202050204" pitchFamily="34" charset="0"/>
              </a:rPr>
              <a:t>Quiz:</a:t>
            </a:r>
            <a:br>
              <a:rPr lang="en-GB" dirty="0">
                <a:latin typeface="Eurostile" panose="020B0504020202050204" pitchFamily="34" charset="0"/>
              </a:rPr>
            </a:br>
            <a:r>
              <a:rPr lang="en-GB" dirty="0">
                <a:latin typeface="Eurostile" panose="020B0504020202050204" pitchFamily="34" charset="0"/>
              </a:rPr>
              <a:t>Find all dead </a:t>
            </a:r>
            <a:r>
              <a:rPr lang="en-GB" u="sng" dirty="0">
                <a:latin typeface="Eurostile" panose="020B0504020202050204" pitchFamily="34" charset="0"/>
              </a:rPr>
              <a:t>branches</a:t>
            </a:r>
            <a:r>
              <a:rPr lang="en-GB" dirty="0">
                <a:latin typeface="Eurostile" panose="020B0504020202050204" pitchFamily="34" charset="0"/>
              </a:rPr>
              <a:t>!</a:t>
            </a:r>
          </a:p>
          <a:p>
            <a:pPr marL="650875" lvl="1" indent="0">
              <a:buNone/>
            </a:pPr>
            <a:endParaRPr lang="en-GB" dirty="0">
              <a:latin typeface="Eurostile" panose="020B0504020202050204" pitchFamily="34" charset="0"/>
            </a:endParaRPr>
          </a:p>
          <a:p>
            <a:pPr marL="650875" lvl="1" indent="0">
              <a:buNone/>
            </a:pPr>
            <a:r>
              <a:rPr lang="en-GB" dirty="0">
                <a:latin typeface="Eurostile" panose="020B0504020202050204" pitchFamily="34" charset="0"/>
              </a:rPr>
              <a:t>Run analysis and show </a:t>
            </a:r>
            <a:r>
              <a:rPr lang="en-GB">
                <a:latin typeface="Eurostile" panose="020B0504020202050204" pitchFamily="34" charset="0"/>
              </a:rPr>
              <a:t>results.</a:t>
            </a:r>
          </a:p>
          <a:p>
            <a:pPr marL="650875" lvl="1" indent="0">
              <a:buNone/>
            </a:pPr>
            <a:endParaRPr lang="en-GB">
              <a:latin typeface="Eurostile" panose="020B0504020202050204" pitchFamily="34" charset="0"/>
            </a:endParaRPr>
          </a:p>
          <a:p>
            <a:pPr marL="650875" lvl="1" indent="0">
              <a:buNone/>
            </a:pPr>
            <a:r>
              <a:rPr lang="en-GB">
                <a:latin typeface="Eurostile" panose="020B0504020202050204" pitchFamily="34" charset="0"/>
              </a:rPr>
              <a:t>Complete Test Suite?!</a:t>
            </a:r>
            <a:endParaRPr lang="en-GB" dirty="0">
              <a:latin typeface="Eurostile" panose="020B0504020202050204" pitchFamily="34" charset="0"/>
            </a:endParaRPr>
          </a:p>
          <a:p>
            <a:pPr marL="650875" lvl="1" indent="0">
              <a:buNone/>
            </a:pP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3" name="AutoShape 2" descr="decorado | Bonbon mit Schleife, | für Ihre Dekorati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5" name="AutoShape 4" descr="decorado | Bonbon mit Schleife, | für Ihre Dekoratio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" name="AutoShape 6" descr="decorado | Bonbon mit Schleife, | für Ihre Dekoration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9644" y="-1"/>
            <a:ext cx="1405696" cy="19409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146479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Pragmas And Debugging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r>
              <a:rPr lang="en-GB" sz="2400" b="0" dirty="0">
                <a:latin typeface="Eurostile" panose="020B0504020202050204" pitchFamily="34" charset="0"/>
              </a:rPr>
              <a:t>Recap: </a:t>
            </a:r>
            <a:r>
              <a:rPr lang="en-GB" sz="2400" b="0">
                <a:latin typeface="Eurostile" panose="020B0504020202050204" pitchFamily="34" charset="0"/>
              </a:rPr>
              <a:t>The Challenge by Example</a:t>
            </a:r>
            <a:endParaRPr lang="en-GB" sz="2400" b="0" dirty="0">
              <a:latin typeface="Eurostile" panose="020B0504020202050204" pitchFamily="34" charset="0"/>
            </a:endParaRPr>
          </a:p>
          <a:p>
            <a:r>
              <a:rPr lang="en-GB" sz="2400" b="0">
                <a:latin typeface="Eurostile" panose="020B0504020202050204" pitchFamily="34" charset="0"/>
              </a:rPr>
              <a:t>How </a:t>
            </a:r>
            <a:r>
              <a:rPr lang="en-GB" sz="2400" b="0" dirty="0">
                <a:latin typeface="Eurostile" panose="020B0504020202050204" pitchFamily="34" charset="0"/>
              </a:rPr>
              <a:t>it works</a:t>
            </a:r>
          </a:p>
          <a:p>
            <a:r>
              <a:rPr lang="en-GB" sz="2400" b="0" dirty="0">
                <a:latin typeface="Eurostile" panose="020B0504020202050204" pitchFamily="34" charset="0"/>
              </a:rPr>
              <a:t>Specific Problems (and their Solutions)</a:t>
            </a:r>
          </a:p>
          <a:p>
            <a:r>
              <a:rPr lang="en-GB" sz="2400" b="0" dirty="0">
                <a:latin typeface="Eurostile" panose="020B0504020202050204" pitchFamily="34" charset="0"/>
              </a:rPr>
              <a:t>An Example Test</a:t>
            </a:r>
          </a:p>
          <a:p>
            <a:r>
              <a:rPr lang="en-GB" sz="2400" dirty="0">
                <a:solidFill>
                  <a:srgbClr val="FF0000"/>
                </a:solidFill>
                <a:latin typeface="Eurostile" panose="020B0504020202050204" pitchFamily="34" charset="0"/>
              </a:rPr>
              <a:t>Pragmas and Debugging Facilities</a:t>
            </a:r>
          </a:p>
          <a:p>
            <a:r>
              <a:rPr lang="en-GB" sz="2400" b="0" dirty="0">
                <a:latin typeface="Eurostile" panose="020B0504020202050204" pitchFamily="34" charset="0"/>
              </a:rPr>
              <a:t>Experience in </a:t>
            </a:r>
            <a:r>
              <a:rPr lang="en-GB" sz="2400" b="0" dirty="0" err="1">
                <a:latin typeface="Eurostile" panose="020B0504020202050204" pitchFamily="34" charset="0"/>
              </a:rPr>
              <a:t>QkitKnorrBremse</a:t>
            </a:r>
            <a:endParaRPr lang="en-GB" sz="2400" b="0" dirty="0">
              <a:latin typeface="Eurostile" panose="020B0504020202050204" pitchFamily="34" charset="0"/>
            </a:endParaRPr>
          </a:p>
          <a:p>
            <a:r>
              <a:rPr lang="en-GB" sz="2400" b="0" dirty="0">
                <a:latin typeface="Eurostile" panose="020B0504020202050204" pitchFamily="34" charset="0"/>
              </a:rPr>
              <a:t>Current State and Outlook</a:t>
            </a:r>
          </a:p>
          <a:p>
            <a:r>
              <a:rPr lang="en-GB" sz="2400" b="0" dirty="0">
                <a:latin typeface="Eurostile" panose="020B0504020202050204" pitchFamily="34" charset="0"/>
              </a:rPr>
              <a:t>Questions/Discussion</a:t>
            </a:r>
          </a:p>
          <a:p>
            <a:pPr marL="0" indent="0">
              <a:buNone/>
            </a:pPr>
            <a:endParaRPr lang="en-GB" sz="2400" b="0" dirty="0">
              <a:latin typeface="Eurostile" panose="020B0504020202050204" pitchFamily="34" charset="0"/>
            </a:endParaRPr>
          </a:p>
          <a:p>
            <a:endParaRPr lang="en-GB" sz="2400" b="0" dirty="0">
              <a:latin typeface="Eurostile" panose="020B0504020202050204" pitchFamily="34" charset="0"/>
            </a:endParaRPr>
          </a:p>
          <a:p>
            <a:pPr marL="0" indent="0">
              <a:buNone/>
            </a:pPr>
            <a:endParaRPr lang="en-GB" sz="2400" b="0" dirty="0">
              <a:latin typeface="Eurostile" panose="020B0504020202050204" pitchFamily="34" charset="0"/>
            </a:endParaRPr>
          </a:p>
          <a:p>
            <a:pPr marL="0" indent="0">
              <a:buNone/>
            </a:pPr>
            <a:endParaRPr lang="en-GB" sz="2400" b="0" dirty="0">
              <a:latin typeface="Eurostile" panose="020B0504020202050204" pitchFamily="34" charset="0"/>
            </a:endParaRPr>
          </a:p>
          <a:p>
            <a:endParaRPr lang="en-GB" sz="2400" b="0" dirty="0">
              <a:latin typeface="Eurostile" panose="020B05040202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13160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Eurostile" panose="020B0504020202050204" pitchFamily="34" charset="0"/>
              </a:rPr>
              <a:t>Solver Pragma Function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pPr marL="650875" lvl="1" indent="0">
              <a:buNone/>
            </a:pPr>
            <a:r>
              <a:rPr lang="en-GB" dirty="0" err="1">
                <a:latin typeface="Eurostile" panose="020B0504020202050204" pitchFamily="34" charset="0"/>
              </a:rPr>
              <a:t>solver_pragma</a:t>
            </a:r>
            <a:r>
              <a:rPr lang="en-GB" dirty="0">
                <a:latin typeface="Eurostile" panose="020B0504020202050204" pitchFamily="34" charset="0"/>
              </a:rPr>
              <a:t>(…) :</a:t>
            </a:r>
          </a:p>
          <a:p>
            <a:pPr marL="650875" lvl="1" indent="0">
              <a:buNone/>
            </a:pPr>
            <a:br>
              <a:rPr lang="en-GB" dirty="0">
                <a:latin typeface="Eurostile" panose="020B0504020202050204" pitchFamily="34" charset="0"/>
              </a:rPr>
            </a:br>
            <a:r>
              <a:rPr lang="en-GB" b="0" dirty="0">
                <a:latin typeface="Eurostile" panose="020B0504020202050204" pitchFamily="34" charset="0"/>
              </a:rPr>
              <a:t>→ </a:t>
            </a:r>
            <a:r>
              <a:rPr lang="en-GB" dirty="0">
                <a:latin typeface="Eurostile" panose="020B0504020202050204" pitchFamily="34" charset="0"/>
              </a:rPr>
              <a:t>Only follow one path at a time</a:t>
            </a:r>
            <a:endParaRPr lang="en-GB" b="0" dirty="0">
              <a:latin typeface="Eurostile" panose="020B0504020202050204" pitchFamily="34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83907077-F59D-4F09-BC94-F09B2E850B0C}"/>
              </a:ext>
            </a:extLst>
          </p:cNvPr>
          <p:cNvSpPr txBox="1"/>
          <p:nvPr/>
        </p:nvSpPr>
        <p:spPr>
          <a:xfrm>
            <a:off x="4009681" y="5356568"/>
            <a:ext cx="3608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err="1"/>
              <a:t>if</a:t>
            </a:r>
            <a:r>
              <a:rPr lang="de-DE"/>
              <a:t> (solver_pragma(2,3) &amp;&amp;</a:t>
            </a:r>
            <a:r>
              <a:rPr lang="de-DE">
                <a:solidFill>
                  <a:srgbClr val="FF0000"/>
                </a:solidFill>
              </a:rPr>
              <a:t> </a:t>
            </a:r>
            <a:r>
              <a:rPr lang="de-DE"/>
              <a:t>A) then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E82D1971-6110-4F51-A146-4DD43C5EC1AE}"/>
              </a:ext>
            </a:extLst>
          </p:cNvPr>
          <p:cNvSpPr txBox="1"/>
          <p:nvPr/>
        </p:nvSpPr>
        <p:spPr>
          <a:xfrm>
            <a:off x="10441542" y="530839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…</a:t>
            </a:r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42E6D1E8-70DF-48F6-87F1-7BB0C05C7DF7}"/>
              </a:ext>
            </a:extLst>
          </p:cNvPr>
          <p:cNvCxnSpPr>
            <a:cxnSpLocks/>
            <a:endCxn id="5" idx="0"/>
          </p:cNvCxnSpPr>
          <p:nvPr/>
        </p:nvCxnSpPr>
        <p:spPr>
          <a:xfrm flipH="1">
            <a:off x="5814054" y="4492653"/>
            <a:ext cx="2551703" cy="863915"/>
          </a:xfrm>
          <a:prstGeom prst="straightConnector1">
            <a:avLst/>
          </a:prstGeom>
          <a:ln w="63500">
            <a:solidFill>
              <a:srgbClr val="0070C0"/>
            </a:solidFill>
            <a:headEnd type="oval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F3960004-F900-4EA5-8FA2-F6A74BE0975B}"/>
              </a:ext>
            </a:extLst>
          </p:cNvPr>
          <p:cNvCxnSpPr>
            <a:cxnSpLocks/>
          </p:cNvCxnSpPr>
          <p:nvPr/>
        </p:nvCxnSpPr>
        <p:spPr>
          <a:xfrm>
            <a:off x="8365757" y="4492653"/>
            <a:ext cx="2389332" cy="815743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9305D79F-EB8B-480F-9B51-7E49B6E42EE1}"/>
              </a:ext>
            </a:extLst>
          </p:cNvPr>
          <p:cNvCxnSpPr>
            <a:cxnSpLocks/>
            <a:stCxn id="5" idx="2"/>
          </p:cNvCxnSpPr>
          <p:nvPr/>
        </p:nvCxnSpPr>
        <p:spPr>
          <a:xfrm flipH="1">
            <a:off x="2301892" y="5725900"/>
            <a:ext cx="3512162" cy="1006782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9262D931-0D5E-4C70-99F0-84063753D4F6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5814054" y="5725900"/>
            <a:ext cx="0" cy="1078223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A886DA1D-F094-49F1-A115-B75C663546CC}"/>
              </a:ext>
            </a:extLst>
          </p:cNvPr>
          <p:cNvCxnSpPr>
            <a:cxnSpLocks/>
            <a:endCxn id="5" idx="2"/>
          </p:cNvCxnSpPr>
          <p:nvPr/>
        </p:nvCxnSpPr>
        <p:spPr>
          <a:xfrm flipH="1" flipV="1">
            <a:off x="5814054" y="5725900"/>
            <a:ext cx="2551704" cy="978964"/>
          </a:xfrm>
          <a:prstGeom prst="straightConnector1">
            <a:avLst/>
          </a:prstGeom>
          <a:ln w="63500">
            <a:solidFill>
              <a:srgbClr val="0070C0"/>
            </a:solidFill>
            <a:headEnd type="none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feld 26">
            <a:extLst>
              <a:ext uri="{FF2B5EF4-FFF2-40B4-BE49-F238E27FC236}">
                <a16:creationId xmlns:a16="http://schemas.microsoft.com/office/drawing/2014/main" id="{8EB96DDD-7731-4CD3-BBE5-458A7DF4B02C}"/>
              </a:ext>
            </a:extLst>
          </p:cNvPr>
          <p:cNvSpPr txBox="1"/>
          <p:nvPr/>
        </p:nvSpPr>
        <p:spPr>
          <a:xfrm>
            <a:off x="6871383" y="4562199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1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6AC0C78E-49B8-4A88-B39E-0EF6C9F49F9A}"/>
              </a:ext>
            </a:extLst>
          </p:cNvPr>
          <p:cNvSpPr txBox="1"/>
          <p:nvPr/>
        </p:nvSpPr>
        <p:spPr>
          <a:xfrm>
            <a:off x="9560423" y="4586056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2</a:t>
            </a: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ECB8638A-F45A-4107-B698-6E60423D993C}"/>
              </a:ext>
            </a:extLst>
          </p:cNvPr>
          <p:cNvSpPr txBox="1"/>
          <p:nvPr/>
        </p:nvSpPr>
        <p:spPr>
          <a:xfrm>
            <a:off x="4640194" y="6003018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1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55C5148C-0C9E-4020-9BB3-E05C31859A2D}"/>
              </a:ext>
            </a:extLst>
          </p:cNvPr>
          <p:cNvSpPr txBox="1"/>
          <p:nvPr/>
        </p:nvSpPr>
        <p:spPr>
          <a:xfrm>
            <a:off x="5819648" y="6143404"/>
            <a:ext cx="2984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2</a:t>
            </a: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835C3738-33D7-4AE7-AE42-44BA5CE50FC0}"/>
              </a:ext>
            </a:extLst>
          </p:cNvPr>
          <p:cNvSpPr txBox="1"/>
          <p:nvPr/>
        </p:nvSpPr>
        <p:spPr>
          <a:xfrm>
            <a:off x="7127736" y="5920498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3</a:t>
            </a:r>
          </a:p>
        </p:txBody>
      </p: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D9FE6FEC-72F1-46B8-8772-389F6B430556}"/>
              </a:ext>
            </a:extLst>
          </p:cNvPr>
          <p:cNvCxnSpPr>
            <a:cxnSpLocks/>
            <a:endCxn id="5" idx="2"/>
          </p:cNvCxnSpPr>
          <p:nvPr/>
        </p:nvCxnSpPr>
        <p:spPr>
          <a:xfrm flipV="1">
            <a:off x="5814054" y="5725900"/>
            <a:ext cx="0" cy="1006782"/>
          </a:xfrm>
          <a:prstGeom prst="straightConnector1">
            <a:avLst/>
          </a:prstGeom>
          <a:ln w="63500">
            <a:solidFill>
              <a:srgbClr val="0070C0"/>
            </a:solidFill>
            <a:headEnd type="none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feld 39">
            <a:extLst>
              <a:ext uri="{FF2B5EF4-FFF2-40B4-BE49-F238E27FC236}">
                <a16:creationId xmlns:a16="http://schemas.microsoft.com/office/drawing/2014/main" id="{1367DC82-0EEF-4969-BD9E-3BDFF4794F38}"/>
              </a:ext>
            </a:extLst>
          </p:cNvPr>
          <p:cNvSpPr txBox="1"/>
          <p:nvPr/>
        </p:nvSpPr>
        <p:spPr>
          <a:xfrm>
            <a:off x="5355273" y="6121547"/>
            <a:ext cx="4587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>
                <a:solidFill>
                  <a:srgbClr val="FF0000"/>
                </a:solidFill>
              </a:rPr>
              <a:t>1st</a:t>
            </a:r>
            <a:endParaRPr lang="de-DE" sz="1600" dirty="0">
              <a:solidFill>
                <a:srgbClr val="FF0000"/>
              </a:solidFill>
            </a:endParaRPr>
          </a:p>
        </p:txBody>
      </p:sp>
      <p:sp>
        <p:nvSpPr>
          <p:cNvPr id="41" name="Textfeld 40">
            <a:extLst>
              <a:ext uri="{FF2B5EF4-FFF2-40B4-BE49-F238E27FC236}">
                <a16:creationId xmlns:a16="http://schemas.microsoft.com/office/drawing/2014/main" id="{4D3B273B-53D1-4366-A516-F98A6201E4A9}"/>
              </a:ext>
            </a:extLst>
          </p:cNvPr>
          <p:cNvSpPr txBox="1"/>
          <p:nvPr/>
        </p:nvSpPr>
        <p:spPr>
          <a:xfrm>
            <a:off x="6598874" y="6169421"/>
            <a:ext cx="5261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>
                <a:solidFill>
                  <a:srgbClr val="FF0000"/>
                </a:solidFill>
              </a:rPr>
              <a:t>2nd</a:t>
            </a:r>
            <a:endParaRPr lang="de-DE" sz="1600" dirty="0">
              <a:solidFill>
                <a:srgbClr val="FF0000"/>
              </a:solidFill>
            </a:endParaRPr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8B53A55B-7BD6-461A-A1DD-ACCD1B829D76}"/>
              </a:ext>
            </a:extLst>
          </p:cNvPr>
          <p:cNvSpPr txBox="1"/>
          <p:nvPr/>
        </p:nvSpPr>
        <p:spPr>
          <a:xfrm>
            <a:off x="8158007" y="681145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…</a:t>
            </a:r>
          </a:p>
        </p:txBody>
      </p:sp>
      <p:sp>
        <p:nvSpPr>
          <p:cNvPr id="43" name="Textfeld 42">
            <a:extLst>
              <a:ext uri="{FF2B5EF4-FFF2-40B4-BE49-F238E27FC236}">
                <a16:creationId xmlns:a16="http://schemas.microsoft.com/office/drawing/2014/main" id="{2EA4999B-408C-466E-B87D-75D6DABE3393}"/>
              </a:ext>
            </a:extLst>
          </p:cNvPr>
          <p:cNvSpPr txBox="1"/>
          <p:nvPr/>
        </p:nvSpPr>
        <p:spPr>
          <a:xfrm>
            <a:off x="5632971" y="6799143"/>
            <a:ext cx="415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…</a:t>
            </a:r>
          </a:p>
        </p:txBody>
      </p:sp>
      <p:sp>
        <p:nvSpPr>
          <p:cNvPr id="44" name="Textfeld 43">
            <a:extLst>
              <a:ext uri="{FF2B5EF4-FFF2-40B4-BE49-F238E27FC236}">
                <a16:creationId xmlns:a16="http://schemas.microsoft.com/office/drawing/2014/main" id="{1A7E9B65-1524-4001-AB28-CCD5332C9A9C}"/>
              </a:ext>
            </a:extLst>
          </p:cNvPr>
          <p:cNvSpPr txBox="1"/>
          <p:nvPr/>
        </p:nvSpPr>
        <p:spPr>
          <a:xfrm>
            <a:off x="1933383" y="6782480"/>
            <a:ext cx="415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…</a:t>
            </a:r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6ECE2F37-B4CF-4849-AAD2-570E1151D66F}"/>
              </a:ext>
            </a:extLst>
          </p:cNvPr>
          <p:cNvSpPr/>
          <p:nvPr/>
        </p:nvSpPr>
        <p:spPr>
          <a:xfrm>
            <a:off x="1203441" y="1413212"/>
            <a:ext cx="3168143" cy="438211"/>
          </a:xfrm>
          <a:prstGeom prst="rect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AE36442D-8F83-47B0-B6BF-94C31CD215E9}"/>
              </a:ext>
            </a:extLst>
          </p:cNvPr>
          <p:cNvSpPr/>
          <p:nvPr/>
        </p:nvSpPr>
        <p:spPr>
          <a:xfrm>
            <a:off x="4353701" y="5423100"/>
            <a:ext cx="1984470" cy="280943"/>
          </a:xfrm>
          <a:prstGeom prst="rect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311076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Eurostile" panose="020B0504020202050204" pitchFamily="34" charset="0"/>
              </a:rPr>
              <a:t>Solver Pragma for Loops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pPr marL="650875" lvl="1" indent="0">
              <a:buNone/>
            </a:pPr>
            <a:r>
              <a:rPr lang="en-GB" b="0">
                <a:latin typeface="Eurostile" panose="020B0504020202050204" pitchFamily="34" charset="0"/>
              </a:rPr>
              <a:t>solver_pragma ( i</a:t>
            </a:r>
            <a:r>
              <a:rPr lang="en-GB" sz="1800" b="0">
                <a:latin typeface="Eurostile" panose="020B0504020202050204" pitchFamily="34" charset="0"/>
              </a:rPr>
              <a:t>1</a:t>
            </a:r>
            <a:r>
              <a:rPr lang="en-GB" b="0">
                <a:latin typeface="Eurostile" panose="020B0504020202050204" pitchFamily="34" charset="0"/>
              </a:rPr>
              <a:t> , i</a:t>
            </a:r>
            <a:r>
              <a:rPr lang="en-GB" sz="1800" b="0">
                <a:latin typeface="Eurostile" panose="020B0504020202050204" pitchFamily="34" charset="0"/>
              </a:rPr>
              <a:t>2</a:t>
            </a:r>
            <a:r>
              <a:rPr lang="en-GB" b="0">
                <a:latin typeface="Eurostile" panose="020B0504020202050204" pitchFamily="34" charset="0"/>
              </a:rPr>
              <a:t> , … ) in loop condition:</a:t>
            </a:r>
          </a:p>
          <a:p>
            <a:pPr marL="650875" lvl="1" indent="0">
              <a:buNone/>
            </a:pPr>
            <a:br>
              <a:rPr lang="en-GB" b="0">
                <a:latin typeface="Eurostile" panose="020B0504020202050204" pitchFamily="34" charset="0"/>
              </a:rPr>
            </a:br>
            <a:r>
              <a:rPr lang="en-GB" b="0">
                <a:latin typeface="Eurostile" panose="020B0504020202050204" pitchFamily="34" charset="0"/>
              </a:rPr>
              <a:t>→ Unroll loop  i</a:t>
            </a:r>
            <a:r>
              <a:rPr lang="en-GB" sz="1800" b="0">
                <a:latin typeface="Eurostile" panose="020B0504020202050204" pitchFamily="34" charset="0"/>
              </a:rPr>
              <a:t>1</a:t>
            </a:r>
            <a:r>
              <a:rPr lang="en-GB" b="0">
                <a:latin typeface="Eurostile" panose="020B0504020202050204" pitchFamily="34" charset="0"/>
              </a:rPr>
              <a:t> , i</a:t>
            </a:r>
            <a:r>
              <a:rPr lang="en-GB" sz="1800" b="0">
                <a:latin typeface="Eurostile" panose="020B0504020202050204" pitchFamily="34" charset="0"/>
              </a:rPr>
              <a:t>2</a:t>
            </a:r>
            <a:r>
              <a:rPr lang="en-GB" b="0">
                <a:latin typeface="Eurostile" panose="020B0504020202050204" pitchFamily="34" charset="0"/>
              </a:rPr>
              <a:t> , … times only</a:t>
            </a:r>
          </a:p>
          <a:p>
            <a:pPr marL="650875" lvl="1" indent="0">
              <a:buNone/>
            </a:pPr>
            <a:endParaRPr lang="en-GB" b="0">
              <a:latin typeface="Eurostile" panose="020B0504020202050204" pitchFamily="34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13327C3B-38DB-48F0-98D1-DBE5C369CFFA}"/>
              </a:ext>
            </a:extLst>
          </p:cNvPr>
          <p:cNvSpPr txBox="1"/>
          <p:nvPr/>
        </p:nvSpPr>
        <p:spPr>
          <a:xfrm>
            <a:off x="1216841" y="3694733"/>
            <a:ext cx="7189425" cy="147732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>
                <a:latin typeface="Courier New" panose="02070309020205020404" pitchFamily="49" charset="0"/>
                <a:cs typeface="Courier New" panose="02070309020205020404" pitchFamily="49" charset="0"/>
              </a:rPr>
              <a:t> for(int i=0;solver_pragma(0,1,2) &amp;&amp; i&lt;(n%3);i++)</a:t>
            </a:r>
          </a:p>
          <a:p>
            <a:r>
              <a:rPr lang="de-DE">
                <a:latin typeface="Courier New" panose="02070309020205020404" pitchFamily="49" charset="0"/>
                <a:cs typeface="Courier New" panose="02070309020205020404" pitchFamily="49" charset="0"/>
              </a:rPr>
              <a:t>    {</a:t>
            </a:r>
          </a:p>
          <a:p>
            <a:r>
              <a:rPr lang="de-DE">
                <a:latin typeface="Courier New" panose="02070309020205020404" pitchFamily="49" charset="0"/>
                <a:cs typeface="Courier New" panose="02070309020205020404" pitchFamily="49" charset="0"/>
              </a:rPr>
              <a:t>        if(arr[i]&gt;0) arr[i] *= 2;</a:t>
            </a:r>
          </a:p>
          <a:p>
            <a:r>
              <a:rPr lang="de-DE">
                <a:latin typeface="Courier New" panose="02070309020205020404" pitchFamily="49" charset="0"/>
                <a:cs typeface="Courier New" panose="02070309020205020404" pitchFamily="49" charset="0"/>
              </a:rPr>
              <a:t>        j += arr[i];</a:t>
            </a:r>
          </a:p>
          <a:p>
            <a:r>
              <a:rPr lang="de-DE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EAD6E431-DAB4-4D8D-83CB-5AC48CFACBAA}"/>
              </a:ext>
            </a:extLst>
          </p:cNvPr>
          <p:cNvSpPr/>
          <p:nvPr/>
        </p:nvSpPr>
        <p:spPr>
          <a:xfrm>
            <a:off x="3055092" y="3694733"/>
            <a:ext cx="2762354" cy="316675"/>
          </a:xfrm>
          <a:prstGeom prst="rect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C856717E-5C66-4FA1-B8DA-5B9651FF3CFD}"/>
              </a:ext>
            </a:extLst>
          </p:cNvPr>
          <p:cNvSpPr/>
          <p:nvPr/>
        </p:nvSpPr>
        <p:spPr>
          <a:xfrm>
            <a:off x="1216841" y="1455189"/>
            <a:ext cx="4695444" cy="398663"/>
          </a:xfrm>
          <a:prstGeom prst="rect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422485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Eurostile" panose="020B0504020202050204" pitchFamily="34" charset="0"/>
              </a:rPr>
              <a:t>Solver Pragma Usage Example 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pPr lvl="1"/>
            <a:r>
              <a:rPr lang="en-GB" dirty="0">
                <a:latin typeface="Eurostile" panose="020B0504020202050204" pitchFamily="34" charset="0"/>
              </a:rPr>
              <a:t>Can’t infer loop length in </a:t>
            </a:r>
            <a:r>
              <a:rPr lang="en-GB" dirty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_</a:t>
            </a:r>
            <a:r>
              <a:rPr lang="en-GB" dirty="0" err="1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fpdiv_parts</a:t>
            </a:r>
            <a:endParaRPr lang="en-GB" dirty="0">
              <a:latin typeface="Eurostile" panose="020B0504020202050204" pitchFamily="34" charset="0"/>
            </a:endParaRPr>
          </a:p>
          <a:p>
            <a:pPr lvl="1"/>
            <a:r>
              <a:rPr lang="en-GB" dirty="0">
                <a:latin typeface="Eurostile" panose="020B0504020202050204" pitchFamily="34" charset="0"/>
              </a:rPr>
              <a:t>Heuristic: Fix most bits (guess!), just leave some free</a:t>
            </a: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" y="4016820"/>
            <a:ext cx="12449463" cy="3801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6" name="Rechteck 25">
            <a:extLst>
              <a:ext uri="{FF2B5EF4-FFF2-40B4-BE49-F238E27FC236}">
                <a16:creationId xmlns:a16="http://schemas.microsoft.com/office/drawing/2014/main" id="{EAD6E431-DAB4-4D8D-83CB-5AC48CFACBAA}"/>
              </a:ext>
            </a:extLst>
          </p:cNvPr>
          <p:cNvSpPr/>
          <p:nvPr/>
        </p:nvSpPr>
        <p:spPr>
          <a:xfrm>
            <a:off x="5112492" y="5038901"/>
            <a:ext cx="2513604" cy="316675"/>
          </a:xfrm>
          <a:prstGeom prst="rect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EAD6E431-DAB4-4D8D-83CB-5AC48CFACBAA}"/>
              </a:ext>
            </a:extLst>
          </p:cNvPr>
          <p:cNvSpPr/>
          <p:nvPr/>
        </p:nvSpPr>
        <p:spPr>
          <a:xfrm>
            <a:off x="9593052" y="4721940"/>
            <a:ext cx="319044" cy="316675"/>
          </a:xfrm>
          <a:prstGeom prst="rect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EAD6E431-DAB4-4D8D-83CB-5AC48CFACBAA}"/>
              </a:ext>
            </a:extLst>
          </p:cNvPr>
          <p:cNvSpPr/>
          <p:nvPr/>
        </p:nvSpPr>
        <p:spPr>
          <a:xfrm>
            <a:off x="5423388" y="4721938"/>
            <a:ext cx="319044" cy="316675"/>
          </a:xfrm>
          <a:prstGeom prst="rect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9305D79F-EB8B-480F-9B51-7E49B6E42EE1}"/>
              </a:ext>
            </a:extLst>
          </p:cNvPr>
          <p:cNvCxnSpPr>
            <a:cxnSpLocks/>
          </p:cNvCxnSpPr>
          <p:nvPr/>
        </p:nvCxnSpPr>
        <p:spPr>
          <a:xfrm flipH="1">
            <a:off x="5582910" y="2414016"/>
            <a:ext cx="2948442" cy="2221992"/>
          </a:xfrm>
          <a:prstGeom prst="straightConnector1">
            <a:avLst/>
          </a:prstGeom>
          <a:ln w="25400">
            <a:solidFill>
              <a:srgbClr val="FFC000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9305D79F-EB8B-480F-9B51-7E49B6E42EE1}"/>
              </a:ext>
            </a:extLst>
          </p:cNvPr>
          <p:cNvCxnSpPr>
            <a:cxnSpLocks/>
          </p:cNvCxnSpPr>
          <p:nvPr/>
        </p:nvCxnSpPr>
        <p:spPr>
          <a:xfrm>
            <a:off x="9423823" y="2414016"/>
            <a:ext cx="328752" cy="2307924"/>
          </a:xfrm>
          <a:prstGeom prst="straightConnector1">
            <a:avLst/>
          </a:prstGeom>
          <a:ln w="25400">
            <a:solidFill>
              <a:srgbClr val="FFC000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9305D79F-EB8B-480F-9B51-7E49B6E42EE1}"/>
              </a:ext>
            </a:extLst>
          </p:cNvPr>
          <p:cNvCxnSpPr>
            <a:cxnSpLocks/>
            <a:endCxn id="26" idx="0"/>
          </p:cNvCxnSpPr>
          <p:nvPr/>
        </p:nvCxnSpPr>
        <p:spPr>
          <a:xfrm flipH="1">
            <a:off x="6369294" y="2414016"/>
            <a:ext cx="2646690" cy="2624885"/>
          </a:xfrm>
          <a:prstGeom prst="straightConnector1">
            <a:avLst/>
          </a:prstGeom>
          <a:ln w="25400">
            <a:solidFill>
              <a:srgbClr val="FFC000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76415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Solver Find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13327C3B-38DB-48F0-98D1-DBE5C369CFFA}"/>
              </a:ext>
            </a:extLst>
          </p:cNvPr>
          <p:cNvSpPr txBox="1"/>
          <p:nvPr/>
        </p:nvSpPr>
        <p:spPr>
          <a:xfrm>
            <a:off x="442800" y="1219720"/>
            <a:ext cx="8894619" cy="784830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short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_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FDint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*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px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short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xexp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_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Fval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*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ps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= (_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Fval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*)(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char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*)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px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unsigned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short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frac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short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xchar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= (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ps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-&gt;_Sh[1] &amp;</a:t>
            </a:r>
            <a:b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((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unsigned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short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)(0x7fff &amp; ~((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unsigned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short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)((1 &lt;&lt; 7) - 1))))) &gt;&gt; 7;</a:t>
            </a:r>
          </a:p>
          <a:p>
            <a:endParaRPr lang="de-DE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xchar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== ((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unsigned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short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)((1 &lt;&lt; (15 - 7)) - 1)))</a:t>
            </a:r>
          </a:p>
          <a:p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((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ps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-&gt;_Sh[1] &amp; ((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unsigned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short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)((1 &lt;&lt; 7) - 1))) == 0 &amp;&amp; 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ps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-&gt;_Sh[0] == 0</a:t>
            </a:r>
          </a:p>
          <a:p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? 1 : 2);</a:t>
            </a:r>
          </a:p>
          <a:p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((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ps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-&gt;_Sh[1] &amp; ~((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unsigned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short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)0x8000)) == 0 &amp;&amp; 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ps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-&gt;_Sh[0] == 0)</a:t>
            </a:r>
          </a:p>
          <a:p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(0);</a:t>
            </a:r>
          </a:p>
          <a:p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xchar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= (0x7e + 16 + 7 + 1) - 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xchar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- 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xexp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xchar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&lt;= 0)</a:t>
            </a:r>
          </a:p>
          <a:p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(0);</a:t>
            </a:r>
          </a:p>
          <a:p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((16 + 7 + 1) &lt;= 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xchar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{</a:t>
            </a:r>
          </a:p>
          <a:p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ps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-&gt;_Sh[1] &amp;= ((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unsigned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short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)0x8000);</a:t>
            </a:r>
          </a:p>
          <a:p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ps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-&gt;_Sh[0] = 0;</a:t>
            </a:r>
          </a:p>
          <a:p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solver_find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((-1));</a:t>
            </a:r>
          </a:p>
          <a:p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endParaRPr lang="de-DE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{</a:t>
            </a:r>
          </a:p>
          <a:p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static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const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unsigned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short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mask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[] = {</a:t>
            </a:r>
          </a:p>
          <a:p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0x0000, 0x0001, 0x0003, 0x0007,</a:t>
            </a:r>
          </a:p>
          <a:p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0x000f, 0x001f, 0x003f, 0x007f,</a:t>
            </a:r>
          </a:p>
          <a:p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0x00ff, 0x01ff, 0x03ff, 0x07ff,</a:t>
            </a:r>
          </a:p>
          <a:p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0x0fff, 0x1fff, 0x3fff, 0x7fff};</a:t>
            </a:r>
          </a:p>
          <a:p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static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const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size_t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sub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[] = {0, 1};</a:t>
            </a:r>
          </a:p>
          <a:p>
            <a:endParaRPr lang="de-DE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frac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mask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xchar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&amp; 0xf];</a:t>
            </a:r>
          </a:p>
          <a:p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xchar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&gt;&gt;= 4;</a:t>
            </a:r>
          </a:p>
          <a:p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frac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&amp;= 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ps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-&gt;_Sh[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sub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xchar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]];</a:t>
            </a:r>
          </a:p>
          <a:p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ps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-&gt;_Sh[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sub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xchar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]] ^= 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frac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endParaRPr lang="de-DE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(0 &lt; 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xchar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frac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|= 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ps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-&gt;_Sh[0], 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ps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-&gt;_Sh[0] = 0;</a:t>
            </a:r>
          </a:p>
          <a:p>
            <a:endParaRPr lang="de-DE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frac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!= 0 ? (-1) : 0);</a:t>
            </a:r>
          </a:p>
          <a:p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}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EAD6E431-DAB4-4D8D-83CB-5AC48CFACBAA}"/>
              </a:ext>
            </a:extLst>
          </p:cNvPr>
          <p:cNvSpPr/>
          <p:nvPr/>
        </p:nvSpPr>
        <p:spPr>
          <a:xfrm>
            <a:off x="692623" y="4718463"/>
            <a:ext cx="1270289" cy="243682"/>
          </a:xfrm>
          <a:prstGeom prst="rect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890109" y="4718463"/>
            <a:ext cx="7563790" cy="758766"/>
          </a:xfrm>
          <a:ln>
            <a:noFill/>
          </a:ln>
        </p:spPr>
        <p:txBody>
          <a:bodyPr/>
          <a:lstStyle/>
          <a:p>
            <a:pPr marL="650875" lvl="1" indent="0">
              <a:buNone/>
            </a:pPr>
            <a:r>
              <a:rPr lang="en-GB" b="0">
                <a:latin typeface="Eurostile" panose="020B0504020202050204" pitchFamily="34" charset="0"/>
              </a:rPr>
              <a:t>Only consider traces with solver_find ()</a:t>
            </a:r>
          </a:p>
          <a:p>
            <a:pPr marL="650875" lvl="1" indent="0">
              <a:buNone/>
            </a:pPr>
            <a:endParaRPr lang="en-GB" b="0">
              <a:latin typeface="Eurostile" panose="020B0504020202050204" pitchFamily="34" charset="0"/>
            </a:endParaRPr>
          </a:p>
        </p:txBody>
      </p:sp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7284094B-A27E-4872-B5A5-7D906B6C799D}"/>
              </a:ext>
            </a:extLst>
          </p:cNvPr>
          <p:cNvCxnSpPr>
            <a:cxnSpLocks/>
          </p:cNvCxnSpPr>
          <p:nvPr/>
        </p:nvCxnSpPr>
        <p:spPr>
          <a:xfrm flipH="1" flipV="1">
            <a:off x="2048256" y="4840304"/>
            <a:ext cx="3390644" cy="121842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hteck 10">
            <a:extLst>
              <a:ext uri="{FF2B5EF4-FFF2-40B4-BE49-F238E27FC236}">
                <a16:creationId xmlns:a16="http://schemas.microsoft.com/office/drawing/2014/main" id="{F845F9E4-02FA-4307-9EB0-C45A89B0CDBD}"/>
              </a:ext>
            </a:extLst>
          </p:cNvPr>
          <p:cNvSpPr/>
          <p:nvPr/>
        </p:nvSpPr>
        <p:spPr>
          <a:xfrm>
            <a:off x="10020821" y="4840304"/>
            <a:ext cx="2215721" cy="332945"/>
          </a:xfrm>
          <a:prstGeom prst="rect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55624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Eurostile" panose="020B0504020202050204" pitchFamily="34" charset="0"/>
              </a:rPr>
              <a:t>Solver Debug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pPr marL="650875" lvl="1" indent="0">
              <a:buNone/>
            </a:pPr>
            <a:r>
              <a:rPr lang="en-GB" b="0">
                <a:latin typeface="Eurostile" panose="020B0504020202050204" pitchFamily="34" charset="0"/>
              </a:rPr>
              <a:t>solver_debug(&lt;expr&gt;) :</a:t>
            </a:r>
          </a:p>
          <a:p>
            <a:pPr marL="650875" lvl="1" indent="0">
              <a:buNone/>
            </a:pPr>
            <a:br>
              <a:rPr lang="en-GB" b="0">
                <a:latin typeface="Eurostile" panose="020B0504020202050204" pitchFamily="34" charset="0"/>
              </a:rPr>
            </a:br>
            <a:r>
              <a:rPr lang="en-GB" b="0">
                <a:latin typeface="Eurostile" panose="020B0504020202050204" pitchFamily="34" charset="0"/>
              </a:rPr>
              <a:t>→ “Model Level Debugging”:</a:t>
            </a:r>
            <a:br>
              <a:rPr lang="en-GB" b="0">
                <a:latin typeface="Eurostile" panose="020B0504020202050204" pitchFamily="34" charset="0"/>
              </a:rPr>
            </a:br>
            <a:r>
              <a:rPr lang="en-GB" b="0">
                <a:latin typeface="Eurostile" panose="020B0504020202050204" pitchFamily="34" charset="0"/>
              </a:rPr>
              <a:t>     Print theoretical value of &lt;expr&gt; at this point</a:t>
            </a:r>
          </a:p>
          <a:p>
            <a:pPr marL="650875" lvl="1" indent="0">
              <a:buNone/>
            </a:pPr>
            <a:endParaRPr lang="en-GB" b="0">
              <a:latin typeface="Eurostile" panose="020B0504020202050204" pitchFamily="34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13327C3B-38DB-48F0-98D1-DBE5C369CFFA}"/>
              </a:ext>
            </a:extLst>
          </p:cNvPr>
          <p:cNvSpPr txBox="1"/>
          <p:nvPr/>
        </p:nvSpPr>
        <p:spPr>
          <a:xfrm>
            <a:off x="487680" y="4486801"/>
            <a:ext cx="4405745" cy="34163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 g(</a:t>
            </a:r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</a:rPr>
              <a:t>x,int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 y)</a:t>
            </a:r>
            <a:b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    </a:t>
            </a:r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</a:rPr>
              <a:t>erg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 = x;</a:t>
            </a:r>
            <a:b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    </a:t>
            </a:r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(y&gt;0)</a:t>
            </a:r>
            <a:b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    {</a:t>
            </a:r>
            <a:b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        </a:t>
            </a:r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</a:rPr>
              <a:t>solver_debug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(y);</a:t>
            </a:r>
            <a:b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        </a:t>
            </a:r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</a:rPr>
              <a:t>erg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</a:rPr>
              <a:t>erg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 &lt;&lt; 1;</a:t>
            </a:r>
            <a:b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        y=y-1;</a:t>
            </a:r>
            <a:b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    }</a:t>
            </a:r>
            <a:b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    </a:t>
            </a:r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</a:rPr>
              <a:t>erg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&lt;=1) { </a:t>
            </a:r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</a:rPr>
              <a:t>erg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=100; }</a:t>
            </a:r>
            <a:b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    </a:t>
            </a:r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</a:rPr>
              <a:t>erg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EAD6E431-DAB4-4D8D-83CB-5AC48CFACBAA}"/>
              </a:ext>
            </a:extLst>
          </p:cNvPr>
          <p:cNvSpPr/>
          <p:nvPr/>
        </p:nvSpPr>
        <p:spPr>
          <a:xfrm>
            <a:off x="1589661" y="5878285"/>
            <a:ext cx="2334842" cy="316675"/>
          </a:xfrm>
          <a:prstGeom prst="rect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D519575A-15A3-41CC-8516-794EAB7D3B91}"/>
              </a:ext>
            </a:extLst>
          </p:cNvPr>
          <p:cNvSpPr/>
          <p:nvPr/>
        </p:nvSpPr>
        <p:spPr>
          <a:xfrm>
            <a:off x="1203441" y="1412268"/>
            <a:ext cx="3689983" cy="438211"/>
          </a:xfrm>
          <a:prstGeom prst="rect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357943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QkitKnorrBremse Experience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r>
              <a:rPr lang="en-GB" sz="2400" b="0" dirty="0">
                <a:latin typeface="Eurostile" panose="020B0504020202050204" pitchFamily="34" charset="0"/>
              </a:rPr>
              <a:t>Recap: </a:t>
            </a:r>
            <a:r>
              <a:rPr lang="en-GB" sz="2400" b="0">
                <a:latin typeface="Eurostile" panose="020B0504020202050204" pitchFamily="34" charset="0"/>
              </a:rPr>
              <a:t>The Challenge by Example</a:t>
            </a:r>
            <a:endParaRPr lang="en-GB" sz="2400" b="0" dirty="0">
              <a:latin typeface="Eurostile" panose="020B0504020202050204" pitchFamily="34" charset="0"/>
            </a:endParaRPr>
          </a:p>
          <a:p>
            <a:r>
              <a:rPr lang="en-GB" sz="2400" b="0">
                <a:latin typeface="Eurostile" panose="020B0504020202050204" pitchFamily="34" charset="0"/>
              </a:rPr>
              <a:t>How </a:t>
            </a:r>
            <a:r>
              <a:rPr lang="en-GB" sz="2400" b="0" dirty="0">
                <a:latin typeface="Eurostile" panose="020B0504020202050204" pitchFamily="34" charset="0"/>
              </a:rPr>
              <a:t>it works</a:t>
            </a:r>
          </a:p>
          <a:p>
            <a:r>
              <a:rPr lang="en-GB" sz="2400" b="0" dirty="0">
                <a:latin typeface="Eurostile" panose="020B0504020202050204" pitchFamily="34" charset="0"/>
              </a:rPr>
              <a:t>Specific Problems (and their Solutions)</a:t>
            </a:r>
          </a:p>
          <a:p>
            <a:r>
              <a:rPr lang="en-GB" sz="2400" b="0" dirty="0">
                <a:latin typeface="Eurostile" panose="020B0504020202050204" pitchFamily="34" charset="0"/>
              </a:rPr>
              <a:t>An Example Test</a:t>
            </a:r>
          </a:p>
          <a:p>
            <a:r>
              <a:rPr lang="en-GB" sz="2400" b="0" dirty="0">
                <a:latin typeface="Eurostile" panose="020B0504020202050204" pitchFamily="34" charset="0"/>
              </a:rPr>
              <a:t>Pragmas and Debugging Facilities</a:t>
            </a:r>
          </a:p>
          <a:p>
            <a:r>
              <a:rPr lang="en-GB" sz="2400" b="0">
                <a:solidFill>
                  <a:srgbClr val="FF0000"/>
                </a:solidFill>
                <a:latin typeface="Eurostile" panose="020B0504020202050204" pitchFamily="34" charset="0"/>
              </a:rPr>
              <a:t>Experience in QkitKnorrBremse</a:t>
            </a:r>
            <a:endParaRPr lang="en-GB" sz="2400" b="0" dirty="0">
              <a:solidFill>
                <a:srgbClr val="FF0000"/>
              </a:solidFill>
              <a:latin typeface="Eurostile" panose="020B0504020202050204" pitchFamily="34" charset="0"/>
            </a:endParaRPr>
          </a:p>
          <a:p>
            <a:r>
              <a:rPr lang="en-GB" sz="2400" b="0" dirty="0">
                <a:latin typeface="Eurostile" panose="020B0504020202050204" pitchFamily="34" charset="0"/>
              </a:rPr>
              <a:t>Current State and Outlook</a:t>
            </a:r>
          </a:p>
          <a:p>
            <a:r>
              <a:rPr lang="en-GB" sz="2400" b="0" dirty="0">
                <a:latin typeface="Eurostile" panose="020B0504020202050204" pitchFamily="34" charset="0"/>
              </a:rPr>
              <a:t>Questions/Discussion</a:t>
            </a:r>
          </a:p>
          <a:p>
            <a:pPr marL="0" indent="0">
              <a:buNone/>
            </a:pPr>
            <a:endParaRPr lang="en-GB" sz="2400" b="0" dirty="0">
              <a:latin typeface="Eurostile" panose="020B0504020202050204" pitchFamily="34" charset="0"/>
            </a:endParaRPr>
          </a:p>
          <a:p>
            <a:endParaRPr lang="en-GB" sz="2400" b="0" dirty="0">
              <a:latin typeface="Eurostile" panose="020B0504020202050204" pitchFamily="34" charset="0"/>
            </a:endParaRPr>
          </a:p>
          <a:p>
            <a:pPr marL="0" indent="0">
              <a:buNone/>
            </a:pPr>
            <a:endParaRPr lang="en-GB" sz="2400" b="0" dirty="0">
              <a:latin typeface="Eurostile" panose="020B0504020202050204" pitchFamily="34" charset="0"/>
            </a:endParaRPr>
          </a:p>
          <a:p>
            <a:pPr marL="0" indent="0">
              <a:buNone/>
            </a:pPr>
            <a:endParaRPr lang="en-GB" sz="2400" b="0" dirty="0">
              <a:latin typeface="Eurostile" panose="020B0504020202050204" pitchFamily="34" charset="0"/>
            </a:endParaRPr>
          </a:p>
          <a:p>
            <a:endParaRPr lang="en-GB" sz="2400" b="0" dirty="0">
              <a:latin typeface="Eurostile" panose="020B05040202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37510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The Challenge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pPr lvl="1"/>
            <a:r>
              <a:rPr lang="en-GB" b="0" dirty="0">
                <a:latin typeface="Eurostile" panose="020B0504020202050204" pitchFamily="34" charset="0"/>
              </a:rPr>
              <a:t>Library Qualification: ISO26262 demands</a:t>
            </a:r>
            <a:br>
              <a:rPr lang="en-GB" b="0" dirty="0">
                <a:latin typeface="Eurostile" panose="020B0504020202050204" pitchFamily="34" charset="0"/>
              </a:rPr>
            </a:br>
            <a:r>
              <a:rPr lang="en-GB" b="1" dirty="0">
                <a:solidFill>
                  <a:srgbClr val="FF0000"/>
                </a:solidFill>
                <a:latin typeface="Eurostile" panose="020B0504020202050204" pitchFamily="34" charset="0"/>
              </a:rPr>
              <a:t>100% MC/DC Source Code Coverage</a:t>
            </a:r>
            <a:br>
              <a:rPr lang="en-GB" b="1" dirty="0">
                <a:solidFill>
                  <a:srgbClr val="FF0000"/>
                </a:solidFill>
                <a:latin typeface="Eurostile" panose="020B0504020202050204" pitchFamily="34" charset="0"/>
              </a:rPr>
            </a:br>
            <a:r>
              <a:rPr lang="en-GB" b="0" dirty="0">
                <a:latin typeface="Eurostile" panose="020B0504020202050204" pitchFamily="34" charset="0"/>
              </a:rPr>
              <a:t>for ASIL D !</a:t>
            </a:r>
          </a:p>
          <a:p>
            <a:pPr lvl="1"/>
            <a:endParaRPr lang="en-GB" b="0" dirty="0">
              <a:latin typeface="Eurostile" panose="020B0504020202050204" pitchFamily="34" charset="0"/>
            </a:endParaRPr>
          </a:p>
          <a:p>
            <a:pPr lvl="1"/>
            <a:r>
              <a:rPr lang="en-GB" b="0" dirty="0">
                <a:latin typeface="Eurostile" panose="020B0504020202050204" pitchFamily="34" charset="0"/>
              </a:rPr>
              <a:t>Given: C Source Code of a </a:t>
            </a:r>
            <a:r>
              <a:rPr lang="en-GB" dirty="0">
                <a:latin typeface="Eurostile" panose="020B0504020202050204" pitchFamily="34" charset="0"/>
              </a:rPr>
              <a:t>F</a:t>
            </a:r>
            <a:r>
              <a:rPr lang="en-GB" b="0" dirty="0">
                <a:latin typeface="Eurostile" panose="020B0504020202050204" pitchFamily="34" charset="0"/>
              </a:rPr>
              <a:t>unction</a:t>
            </a:r>
          </a:p>
          <a:p>
            <a:pPr marL="650875" lvl="1" indent="0">
              <a:buNone/>
            </a:pPr>
            <a:endParaRPr lang="en-GB" b="0" dirty="0">
              <a:latin typeface="Eurostile" panose="020B0504020202050204" pitchFamily="34" charset="0"/>
            </a:endParaRPr>
          </a:p>
          <a:p>
            <a:pPr lvl="1"/>
            <a:r>
              <a:rPr lang="en-GB" b="0" dirty="0">
                <a:latin typeface="Eurostile" panose="020B0504020202050204" pitchFamily="34" charset="0"/>
              </a:rPr>
              <a:t>Needed: All function arguments (=“test vectors”)</a:t>
            </a:r>
            <a:br>
              <a:rPr lang="en-GB" dirty="0">
                <a:latin typeface="Eurostile" panose="020B0504020202050204" pitchFamily="34" charset="0"/>
              </a:rPr>
            </a:br>
            <a:r>
              <a:rPr lang="en-GB" dirty="0">
                <a:latin typeface="Eurostile" panose="020B0504020202050204" pitchFamily="34" charset="0"/>
              </a:rPr>
              <a:t>⇒ Test Suite’s </a:t>
            </a:r>
            <a:r>
              <a:rPr lang="en-GB" b="0" dirty="0">
                <a:latin typeface="Eurostile" panose="020B0504020202050204" pitchFamily="34" charset="0"/>
              </a:rPr>
              <a:t>MC/DC coverage = 100%</a:t>
            </a:r>
          </a:p>
        </p:txBody>
      </p:sp>
    </p:spTree>
    <p:extLst>
      <p:ext uri="{BB962C8B-B14F-4D97-AF65-F5344CB8AC3E}">
        <p14:creationId xmlns:p14="http://schemas.microsoft.com/office/powerpoint/2010/main" val="31010814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Eurostile" panose="020B0504020202050204" pitchFamily="34" charset="0"/>
              </a:rPr>
              <a:t>Project Workflow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87680" y="1572768"/>
            <a:ext cx="12029440" cy="7101615"/>
          </a:xfrm>
          <a:ln>
            <a:noFill/>
          </a:ln>
        </p:spPr>
        <p:txBody>
          <a:bodyPr/>
          <a:lstStyle/>
          <a:p>
            <a:pPr marL="82550" indent="0">
              <a:buNone/>
            </a:pPr>
            <a:r>
              <a:rPr lang="en-GB" b="0" dirty="0">
                <a:latin typeface="Eurostile" panose="020B0504020202050204" pitchFamily="34" charset="0"/>
              </a:rPr>
              <a:t>… for Code Coverage Completion of a C Function’s Test Suite:</a:t>
            </a:r>
            <a:endParaRPr lang="en-GB" dirty="0">
              <a:latin typeface="Eurostile" panose="020B0504020202050204" pitchFamily="34" charset="0"/>
            </a:endParaRPr>
          </a:p>
          <a:p>
            <a:pPr marL="1165225" lvl="1" indent="-514350">
              <a:buFont typeface="+mj-lt"/>
              <a:buAutoNum type="arabicPeriod"/>
            </a:pPr>
            <a:endParaRPr lang="en-GB" b="0" dirty="0">
              <a:latin typeface="Eurostile" panose="020B0504020202050204" pitchFamily="34" charset="0"/>
            </a:endParaRPr>
          </a:p>
          <a:p>
            <a:pPr marL="1165225" lvl="1" indent="-514350">
              <a:buFont typeface="+mj-lt"/>
              <a:buAutoNum type="arabicPeriod"/>
            </a:pPr>
            <a:endParaRPr lang="en-GB" dirty="0">
              <a:latin typeface="Eurostile" panose="020B0504020202050204" pitchFamily="34" charset="0"/>
            </a:endParaRPr>
          </a:p>
          <a:p>
            <a:pPr marL="1165225" lvl="1" indent="-514350">
              <a:buFont typeface="+mj-lt"/>
              <a:buAutoNum type="arabicPeriod"/>
            </a:pPr>
            <a:r>
              <a:rPr lang="en-GB" b="0" dirty="0">
                <a:latin typeface="Eurostile" panose="020B0504020202050204" pitchFamily="34" charset="0"/>
              </a:rPr>
              <a:t>Wait for Ticket Assignment (by Testers)</a:t>
            </a:r>
          </a:p>
          <a:p>
            <a:pPr marL="1165225" lvl="1" indent="-514350">
              <a:buFont typeface="+mj-lt"/>
              <a:buAutoNum type="arabicPeriod"/>
            </a:pPr>
            <a:r>
              <a:rPr lang="en-GB" b="0" dirty="0">
                <a:latin typeface="Eurostile" panose="020B0504020202050204" pitchFamily="34" charset="0"/>
              </a:rPr>
              <a:t>Extrac</a:t>
            </a:r>
            <a:r>
              <a:rPr lang="en-GB" dirty="0">
                <a:latin typeface="Eurostile" panose="020B0504020202050204" pitchFamily="34" charset="0"/>
              </a:rPr>
              <a:t>t Source Code Snippets</a:t>
            </a:r>
          </a:p>
          <a:p>
            <a:pPr marL="1165225" lvl="1" indent="-514350">
              <a:buFont typeface="+mj-lt"/>
              <a:buAutoNum type="arabicPeriod"/>
            </a:pPr>
            <a:r>
              <a:rPr lang="en-GB" dirty="0">
                <a:latin typeface="Eurostile" panose="020B0504020202050204" pitchFamily="34" charset="0"/>
              </a:rPr>
              <a:t>Manually insert annotations (if necessary or wanted)</a:t>
            </a:r>
          </a:p>
          <a:p>
            <a:pPr marL="1165225" lvl="1" indent="-514350">
              <a:buFont typeface="+mj-lt"/>
              <a:buAutoNum type="arabicPeriod"/>
            </a:pPr>
            <a:r>
              <a:rPr lang="en-GB" dirty="0">
                <a:latin typeface="Eurostile" panose="020B0504020202050204" pitchFamily="34" charset="0"/>
              </a:rPr>
              <a:t>Execute Analysis</a:t>
            </a:r>
          </a:p>
          <a:p>
            <a:pPr marL="1165225" lvl="1" indent="-514350">
              <a:buFont typeface="+mj-lt"/>
              <a:buAutoNum type="arabicPeriod"/>
            </a:pPr>
            <a:r>
              <a:rPr lang="en-GB" dirty="0">
                <a:latin typeface="Eurostile" panose="020B0504020202050204" pitchFamily="34" charset="0"/>
              </a:rPr>
              <a:t>Copy solutions.txt into Ticket</a:t>
            </a:r>
          </a:p>
          <a:p>
            <a:pPr marL="1165225" lvl="1" indent="-514350">
              <a:buFont typeface="+mj-lt"/>
              <a:buAutoNum type="arabicPeriod"/>
            </a:pPr>
            <a:r>
              <a:rPr lang="en-GB" dirty="0">
                <a:latin typeface="Eurostile" panose="020B0504020202050204" pitchFamily="34" charset="0"/>
              </a:rPr>
              <a:t>Add Solutions in </a:t>
            </a:r>
            <a:r>
              <a:rPr lang="en-GB" dirty="0" err="1">
                <a:latin typeface="Eurostile" panose="020B0504020202050204" pitchFamily="34" charset="0"/>
              </a:rPr>
              <a:t>ForeSee</a:t>
            </a:r>
            <a:r>
              <a:rPr lang="en-GB" dirty="0">
                <a:latin typeface="Eurostile" panose="020B0504020202050204" pitchFamily="34" charset="0"/>
              </a:rPr>
              <a:t> Test Case Model</a:t>
            </a:r>
          </a:p>
          <a:p>
            <a:pPr marL="1165225" lvl="1" indent="-514350">
              <a:buFont typeface="+mj-lt"/>
              <a:buAutoNum type="arabicPeriod"/>
            </a:pPr>
            <a:r>
              <a:rPr lang="en-GB" dirty="0">
                <a:latin typeface="Eurostile" panose="020B0504020202050204" pitchFamily="34" charset="0"/>
              </a:rPr>
              <a:t>Check Coverage Test Run for 100% Coverage</a:t>
            </a:r>
          </a:p>
        </p:txBody>
      </p:sp>
    </p:spTree>
    <p:extLst>
      <p:ext uri="{BB962C8B-B14F-4D97-AF65-F5344CB8AC3E}">
        <p14:creationId xmlns:p14="http://schemas.microsoft.com/office/powerpoint/2010/main" val="335735549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>
                <a:latin typeface="Eurostile" panose="020B0504020202050204" pitchFamily="34" charset="0"/>
              </a:rPr>
              <a:t>QkitKnorrBremse</a:t>
            </a:r>
            <a:r>
              <a:rPr lang="en-GB" dirty="0">
                <a:latin typeface="Eurostile" panose="020B0504020202050204" pitchFamily="34" charset="0"/>
              </a:rPr>
              <a:t> Experience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pPr lvl="1"/>
            <a:r>
              <a:rPr lang="en-GB" b="0" dirty="0">
                <a:latin typeface="Eurostile" panose="020B0504020202050204" pitchFamily="34" charset="0"/>
              </a:rPr>
              <a:t>ASIL D Library Qualification (</a:t>
            </a:r>
            <a:r>
              <a:rPr lang="en-GB" b="0" dirty="0" err="1">
                <a:latin typeface="Eurostile" panose="020B0504020202050204" pitchFamily="34" charset="0"/>
              </a:rPr>
              <a:t>Dinkumware</a:t>
            </a:r>
            <a:r>
              <a:rPr lang="en-GB" b="0" dirty="0">
                <a:latin typeface="Eurostile" panose="020B0504020202050204" pitchFamily="34" charset="0"/>
              </a:rPr>
              <a:t> and </a:t>
            </a:r>
            <a:r>
              <a:rPr lang="en-GB" b="0" dirty="0" err="1">
                <a:latin typeface="Eurostile" panose="020B0504020202050204" pitchFamily="34" charset="0"/>
              </a:rPr>
              <a:t>libgcc</a:t>
            </a:r>
            <a:r>
              <a:rPr lang="en-GB" b="0" dirty="0">
                <a:latin typeface="Eurostile" panose="020B0504020202050204" pitchFamily="34" charset="0"/>
              </a:rPr>
              <a:t>)</a:t>
            </a:r>
          </a:p>
          <a:p>
            <a:pPr lvl="1"/>
            <a:r>
              <a:rPr lang="en-GB" b="0" dirty="0">
                <a:latin typeface="Eurostile" panose="020B0504020202050204" pitchFamily="34" charset="0"/>
              </a:rPr>
              <a:t>Filling coverage gaps from </a:t>
            </a:r>
            <a:r>
              <a:rPr lang="en-GB" b="0" dirty="0" err="1">
                <a:latin typeface="Eurostile" panose="020B0504020202050204" pitchFamily="34" charset="0"/>
              </a:rPr>
              <a:t>ForeSEE</a:t>
            </a:r>
            <a:r>
              <a:rPr lang="en-GB" b="0" dirty="0">
                <a:latin typeface="Eurostile" panose="020B0504020202050204" pitchFamily="34" charset="0"/>
              </a:rPr>
              <a:t> tests</a:t>
            </a:r>
          </a:p>
          <a:p>
            <a:pPr lvl="1"/>
            <a:endParaRPr lang="en-GB" b="0" dirty="0">
              <a:latin typeface="Eurostile" panose="020B0504020202050204" pitchFamily="34" charset="0"/>
            </a:endParaRPr>
          </a:p>
          <a:p>
            <a:pPr lvl="1"/>
            <a:r>
              <a:rPr lang="en-GB" b="0" dirty="0">
                <a:latin typeface="Eurostile" panose="020B0504020202050204" pitchFamily="34" charset="0"/>
              </a:rPr>
              <a:t>Found all solutions for</a:t>
            </a:r>
          </a:p>
          <a:p>
            <a:pPr lvl="2"/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ceilf</a:t>
            </a: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GB" b="0" dirty="0">
                <a:latin typeface="Courier New" panose="02070309020205020404" pitchFamily="49" charset="0"/>
                <a:cs typeface="Courier New" panose="02070309020205020404" pitchFamily="49" charset="0"/>
              </a:rPr>
              <a:t>__udiv6432</a:t>
            </a:r>
          </a:p>
          <a:p>
            <a:pPr lvl="2"/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fabsf</a:t>
            </a: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GB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roundf</a:t>
            </a:r>
            <a:endParaRPr lang="en-GB" b="0" dirty="0">
              <a:latin typeface="Eurostile" panose="020B0504020202050204" pitchFamily="34" charset="0"/>
            </a:endParaRPr>
          </a:p>
          <a:p>
            <a:pPr lvl="1"/>
            <a:endParaRPr lang="en-GB" b="0">
              <a:latin typeface="Eurostile" panose="020B0504020202050204" pitchFamily="34" charset="0"/>
            </a:endParaRPr>
          </a:p>
          <a:p>
            <a:pPr lvl="1"/>
            <a:r>
              <a:rPr lang="en-GB" b="0">
                <a:latin typeface="Eurostile" panose="020B0504020202050204" pitchFamily="34" charset="0"/>
              </a:rPr>
              <a:t>Delivered </a:t>
            </a:r>
            <a:r>
              <a:rPr lang="en-GB" b="0" dirty="0">
                <a:latin typeface="Eurostile" panose="020B0504020202050204" pitchFamily="34" charset="0"/>
              </a:rPr>
              <a:t>MC/DC coverage proof for ternary if’s in</a:t>
            </a:r>
          </a:p>
          <a:p>
            <a:pPr lvl="2"/>
            <a:r>
              <a:rPr lang="en-GB" b="0" dirty="0">
                <a:latin typeface="Courier New" panose="02070309020205020404" pitchFamily="49" charset="0"/>
                <a:cs typeface="Courier New" panose="02070309020205020404" pitchFamily="49" charset="0"/>
              </a:rPr>
              <a:t>_</a:t>
            </a:r>
            <a:r>
              <a:rPr lang="en-GB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FDtest</a:t>
            </a:r>
            <a:endParaRPr lang="en-GB" b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GB">
                <a:latin typeface="Courier New" panose="02070309020205020404" pitchFamily="49" charset="0"/>
                <a:cs typeface="Courier New" panose="02070309020205020404" pitchFamily="49" charset="0"/>
              </a:rPr>
              <a:t>Fminf</a:t>
            </a:r>
            <a:endParaRPr lang="en-GB" b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650875" lvl="1" indent="0">
              <a:buNone/>
            </a:pPr>
            <a:endParaRPr lang="en-GB" b="0" dirty="0">
              <a:latin typeface="Eurostile" panose="020B05040202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200248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err="1">
                <a:latin typeface="Eurostile" panose="020B0504020202050204" pitchFamily="34" charset="0"/>
              </a:rPr>
              <a:t>QkitKnorrBremse</a:t>
            </a:r>
            <a:r>
              <a:rPr lang="en-GB">
                <a:latin typeface="Eurostile" panose="020B0504020202050204" pitchFamily="34" charset="0"/>
              </a:rPr>
              <a:t> sqrtf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pPr marL="650875" lvl="1" indent="0">
              <a:buNone/>
            </a:pPr>
            <a:r>
              <a:rPr lang="en-GB">
                <a:latin typeface="Courier New" panose="02070309020205020404" pitchFamily="49" charset="0"/>
                <a:cs typeface="Courier New" panose="02070309020205020404" pitchFamily="49" charset="0"/>
              </a:rPr>
              <a:t>sqrtf:</a:t>
            </a:r>
            <a:br>
              <a:rPr lang="en-GB">
                <a:latin typeface="Eurostile" panose="020B0504020202050204" pitchFamily="34" charset="0"/>
              </a:rPr>
            </a:br>
            <a:r>
              <a:rPr lang="en-GB">
                <a:latin typeface="Eurostile" panose="020B0504020202050204" pitchFamily="34" charset="0"/>
              </a:rPr>
              <a:t>6 traces </a:t>
            </a:r>
            <a:r>
              <a:rPr lang="en-GB" dirty="0">
                <a:latin typeface="Eurostile" panose="020B0504020202050204" pitchFamily="34" charset="0"/>
              </a:rPr>
              <a:t>could not be solved </a:t>
            </a:r>
            <a:r>
              <a:rPr lang="en-GB">
                <a:latin typeface="Eurostile" panose="020B0504020202050204" pitchFamily="34" charset="0"/>
              </a:rPr>
              <a:t>by Z3,</a:t>
            </a:r>
            <a:br>
              <a:rPr lang="en-GB">
                <a:latin typeface="Eurostile" panose="020B0504020202050204" pitchFamily="34" charset="0"/>
              </a:rPr>
            </a:br>
            <a:r>
              <a:rPr lang="en-GB">
                <a:latin typeface="Eurostile" panose="020B0504020202050204" pitchFamily="34" charset="0"/>
              </a:rPr>
              <a:t>Formulae </a:t>
            </a:r>
            <a:r>
              <a:rPr lang="en-GB" dirty="0">
                <a:latin typeface="Eurostile" panose="020B0504020202050204" pitchFamily="34" charset="0"/>
              </a:rPr>
              <a:t>to the power </a:t>
            </a:r>
            <a:r>
              <a:rPr lang="en-GB">
                <a:latin typeface="Eurostile" panose="020B0504020202050204" pitchFamily="34" charset="0"/>
              </a:rPr>
              <a:t>of eight (!)</a:t>
            </a:r>
          </a:p>
          <a:p>
            <a:pPr marL="650875" lvl="1" indent="0">
              <a:buNone/>
            </a:pPr>
            <a:endParaRPr lang="en-GB">
              <a:latin typeface="Eurostile" panose="020B0504020202050204" pitchFamily="34" charset="0"/>
            </a:endParaRPr>
          </a:p>
          <a:p>
            <a:pPr lvl="1"/>
            <a:r>
              <a:rPr lang="en-GB">
                <a:latin typeface="Eurostile" panose="020B0504020202050204" pitchFamily="34" charset="0"/>
              </a:rPr>
              <a:t>Show sqrtf source</a:t>
            </a:r>
          </a:p>
          <a:p>
            <a:pPr marL="650875" lvl="1" indent="0">
              <a:buNone/>
            </a:pPr>
            <a:endParaRPr lang="en-GB">
              <a:latin typeface="Eurostile" panose="020B0504020202050204" pitchFamily="34" charset="0"/>
            </a:endParaRPr>
          </a:p>
          <a:p>
            <a:pPr lvl="1"/>
            <a:r>
              <a:rPr lang="en-GB">
                <a:latin typeface="Eurostile" panose="020B0504020202050204" pitchFamily="34" charset="0"/>
              </a:rPr>
              <a:t>Search space is vast… 20h on compute server</a:t>
            </a:r>
          </a:p>
          <a:p>
            <a:pPr marL="650875" lvl="1" indent="0">
              <a:buNone/>
            </a:pPr>
            <a:endParaRPr lang="en-GB">
              <a:latin typeface="Eurostile" panose="020B0504020202050204" pitchFamily="34" charset="0"/>
            </a:endParaRPr>
          </a:p>
          <a:p>
            <a:pPr lvl="1"/>
            <a:r>
              <a:rPr lang="en-GB">
                <a:latin typeface="Eurostile" panose="020B0504020202050204" pitchFamily="34" charset="0"/>
              </a:rPr>
              <a:t>Show solution.txt</a:t>
            </a:r>
          </a:p>
          <a:p>
            <a:pPr lvl="1"/>
            <a:endParaRPr lang="en-GB">
              <a:latin typeface="Eurostile" panose="020B0504020202050204" pitchFamily="34" charset="0"/>
            </a:endParaRPr>
          </a:p>
          <a:p>
            <a:pPr lvl="1"/>
            <a:r>
              <a:rPr lang="en-GB">
                <a:latin typeface="Eurostile" panose="020B0504020202050204" pitchFamily="34" charset="0"/>
              </a:rPr>
              <a:t>100 % MC/DC coverage of sqrtf, but not all subfunctions fully covered.</a:t>
            </a:r>
          </a:p>
          <a:p>
            <a:pPr marL="650875" lvl="1" indent="0">
              <a:buNone/>
            </a:pPr>
            <a:endParaRPr lang="en-GB">
              <a:latin typeface="Eurostile" panose="020B0504020202050204" pitchFamily="34" charset="0"/>
            </a:endParaRPr>
          </a:p>
          <a:p>
            <a:pPr lvl="1"/>
            <a:r>
              <a:rPr lang="en-GB">
                <a:latin typeface="Eurostile" panose="020B0504020202050204" pitchFamily="34" charset="0"/>
              </a:rPr>
              <a:t>We have Ideas on how to solve that anyway </a:t>
            </a:r>
            <a:r>
              <a:rPr lang="en-GB">
                <a:latin typeface="Eurostile" panose="020B0504020202050204" pitchFamily="34" charset="0"/>
                <a:sym typeface="Wingdings" panose="05000000000000000000" pitchFamily="2" charset="2"/>
              </a:rPr>
              <a:t></a:t>
            </a:r>
            <a:endParaRPr lang="en-GB">
              <a:latin typeface="Eurostile" panose="020B0504020202050204" pitchFamily="34" charset="0"/>
            </a:endParaRPr>
          </a:p>
          <a:p>
            <a:pPr lvl="2"/>
            <a:endParaRPr lang="en-GB" dirty="0">
              <a:latin typeface="Eurostile" panose="020B0504020202050204" pitchFamily="34" charset="0"/>
            </a:endParaRPr>
          </a:p>
          <a:p>
            <a:pPr lvl="2"/>
            <a:endParaRPr lang="en-GB" b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650875" lvl="1" indent="0">
              <a:buNone/>
            </a:pPr>
            <a:endParaRPr lang="en-GB" b="0" dirty="0">
              <a:latin typeface="Eurostile" panose="020B05040202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70504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Tool Limitations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pPr marL="650875" lvl="1" indent="0">
              <a:buNone/>
            </a:pPr>
            <a:r>
              <a:rPr lang="en-GB">
                <a:latin typeface="Courier New" panose="02070309020205020404" pitchFamily="49" charset="0"/>
                <a:cs typeface="Courier New" panose="02070309020205020404" pitchFamily="49" charset="0"/>
              </a:rPr>
              <a:t>_FDscale:</a:t>
            </a:r>
          </a:p>
          <a:p>
            <a:pPr lvl="1"/>
            <a:endParaRPr lang="en-GB">
              <a:latin typeface="Eurostile" panose="020B0504020202050204" pitchFamily="34" charset="0"/>
            </a:endParaRPr>
          </a:p>
          <a:p>
            <a:pPr lvl="1"/>
            <a:r>
              <a:rPr lang="en-GB">
                <a:latin typeface="Eurostile" panose="020B0504020202050204" pitchFamily="34" charset="0"/>
              </a:rPr>
              <a:t>Subfunction of sqrtf</a:t>
            </a:r>
          </a:p>
          <a:p>
            <a:pPr lvl="1"/>
            <a:r>
              <a:rPr lang="en-GB">
                <a:latin typeface="Eurostile" panose="020B0504020202050204" pitchFamily="34" charset="0"/>
              </a:rPr>
              <a:t>Had to work around expression side effects</a:t>
            </a:r>
          </a:p>
          <a:p>
            <a:pPr lvl="1"/>
            <a:r>
              <a:rPr lang="en-GB">
                <a:latin typeface="Eurostile" panose="020B0504020202050204" pitchFamily="34" charset="0"/>
              </a:rPr>
              <a:t>Runs ~6 min</a:t>
            </a:r>
          </a:p>
          <a:p>
            <a:pPr lvl="1"/>
            <a:r>
              <a:rPr lang="en-GB">
                <a:latin typeface="Eurostile" panose="020B0504020202050204" pitchFamily="34" charset="0"/>
              </a:rPr>
              <a:t>Show solutions_sqrtf.txt</a:t>
            </a:r>
          </a:p>
          <a:p>
            <a:pPr lvl="2"/>
            <a:endParaRPr lang="en-GB" dirty="0">
              <a:latin typeface="Eurostile" panose="020B0504020202050204" pitchFamily="34" charset="0"/>
            </a:endParaRPr>
          </a:p>
          <a:p>
            <a:pPr lvl="2"/>
            <a:endParaRPr lang="en-GB" b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650875" lvl="1" indent="0">
              <a:buNone/>
            </a:pPr>
            <a:endParaRPr lang="en-GB" b="0" dirty="0">
              <a:latin typeface="Eurostile" panose="020B05040202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286654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Current State And Outlook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r>
              <a:rPr lang="en-GB" sz="2400" b="0" dirty="0">
                <a:latin typeface="Eurostile" panose="020B0504020202050204" pitchFamily="34" charset="0"/>
              </a:rPr>
              <a:t>Recap: </a:t>
            </a:r>
            <a:r>
              <a:rPr lang="en-GB" sz="2400" b="0">
                <a:latin typeface="Eurostile" panose="020B0504020202050204" pitchFamily="34" charset="0"/>
              </a:rPr>
              <a:t>The Challenge by Example</a:t>
            </a:r>
            <a:endParaRPr lang="en-GB" sz="2400" b="0" dirty="0">
              <a:latin typeface="Eurostile" panose="020B0504020202050204" pitchFamily="34" charset="0"/>
            </a:endParaRPr>
          </a:p>
          <a:p>
            <a:r>
              <a:rPr lang="en-GB" sz="2400" b="0">
                <a:latin typeface="Eurostile" panose="020B0504020202050204" pitchFamily="34" charset="0"/>
              </a:rPr>
              <a:t>How </a:t>
            </a:r>
            <a:r>
              <a:rPr lang="en-GB" sz="2400" b="0" dirty="0">
                <a:latin typeface="Eurostile" panose="020B0504020202050204" pitchFamily="34" charset="0"/>
              </a:rPr>
              <a:t>it works</a:t>
            </a:r>
          </a:p>
          <a:p>
            <a:r>
              <a:rPr lang="en-GB" sz="2400" b="0" dirty="0">
                <a:latin typeface="Eurostile" panose="020B0504020202050204" pitchFamily="34" charset="0"/>
              </a:rPr>
              <a:t>Specific Problems (and their Solutions)</a:t>
            </a:r>
          </a:p>
          <a:p>
            <a:r>
              <a:rPr lang="en-GB" sz="2400" b="0" dirty="0">
                <a:latin typeface="Eurostile" panose="020B0504020202050204" pitchFamily="34" charset="0"/>
              </a:rPr>
              <a:t>An Example Test</a:t>
            </a:r>
          </a:p>
          <a:p>
            <a:r>
              <a:rPr lang="en-GB" sz="2400" b="0" dirty="0">
                <a:latin typeface="Eurostile" panose="020B0504020202050204" pitchFamily="34" charset="0"/>
              </a:rPr>
              <a:t>Pragmas and Debugging Facilities</a:t>
            </a:r>
          </a:p>
          <a:p>
            <a:r>
              <a:rPr lang="en-GB" sz="2400" b="0" dirty="0">
                <a:latin typeface="Eurostile" panose="020B0504020202050204" pitchFamily="34" charset="0"/>
              </a:rPr>
              <a:t>Experience in </a:t>
            </a:r>
            <a:r>
              <a:rPr lang="en-GB" sz="2400" b="0" dirty="0" err="1">
                <a:latin typeface="Eurostile" panose="020B0504020202050204" pitchFamily="34" charset="0"/>
              </a:rPr>
              <a:t>QkitKnorrBremse</a:t>
            </a:r>
            <a:endParaRPr lang="en-GB" sz="2400" b="0" dirty="0">
              <a:latin typeface="Eurostile" panose="020B0504020202050204" pitchFamily="34" charset="0"/>
            </a:endParaRPr>
          </a:p>
          <a:p>
            <a:r>
              <a:rPr lang="en-GB" sz="2400" dirty="0">
                <a:solidFill>
                  <a:srgbClr val="FF0000"/>
                </a:solidFill>
                <a:latin typeface="Eurostile" panose="020B0504020202050204" pitchFamily="34" charset="0"/>
              </a:rPr>
              <a:t>Current State and Outlook</a:t>
            </a:r>
          </a:p>
          <a:p>
            <a:r>
              <a:rPr lang="en-GB" sz="2400" b="0" dirty="0">
                <a:latin typeface="Eurostile" panose="020B0504020202050204" pitchFamily="34" charset="0"/>
              </a:rPr>
              <a:t>Questions/Discussion</a:t>
            </a:r>
          </a:p>
          <a:p>
            <a:pPr marL="0" indent="0">
              <a:buNone/>
            </a:pPr>
            <a:endParaRPr lang="en-GB" sz="2400" b="0" dirty="0">
              <a:latin typeface="Eurostile" panose="020B0504020202050204" pitchFamily="34" charset="0"/>
            </a:endParaRPr>
          </a:p>
          <a:p>
            <a:endParaRPr lang="en-GB" sz="2400" b="0" dirty="0">
              <a:latin typeface="Eurostile" panose="020B0504020202050204" pitchFamily="34" charset="0"/>
            </a:endParaRPr>
          </a:p>
          <a:p>
            <a:pPr marL="0" indent="0">
              <a:buNone/>
            </a:pPr>
            <a:endParaRPr lang="en-GB" sz="2400" b="0" dirty="0">
              <a:latin typeface="Eurostile" panose="020B0504020202050204" pitchFamily="34" charset="0"/>
            </a:endParaRPr>
          </a:p>
          <a:p>
            <a:pPr marL="0" indent="0">
              <a:buNone/>
            </a:pPr>
            <a:endParaRPr lang="en-GB" sz="2400" b="0" dirty="0">
              <a:latin typeface="Eurostile" panose="020B0504020202050204" pitchFamily="34" charset="0"/>
            </a:endParaRPr>
          </a:p>
          <a:p>
            <a:endParaRPr lang="en-GB" sz="2400" b="0" dirty="0">
              <a:latin typeface="Eurostile" panose="020B05040202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923226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Strategic Design Principles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pPr lvl="1"/>
            <a:r>
              <a:rPr lang="en-GB" b="0" dirty="0">
                <a:latin typeface="Eurostile" panose="020B0504020202050204" pitchFamily="34" charset="0"/>
              </a:rPr>
              <a:t>Make it as easy as possible for the theorem prover</a:t>
            </a:r>
            <a:br>
              <a:rPr lang="en-GB" b="0" dirty="0">
                <a:latin typeface="Eurostile" panose="020B0504020202050204" pitchFamily="34" charset="0"/>
              </a:rPr>
            </a:br>
            <a:r>
              <a:rPr lang="en-GB" b="0" dirty="0">
                <a:latin typeface="Eurostile" panose="020B0504020202050204" pitchFamily="34" charset="0"/>
              </a:rPr>
              <a:t>(for example: no </a:t>
            </a:r>
            <a:r>
              <a:rPr lang="de-DE" dirty="0">
                <a:latin typeface="Eurostile" panose="020B0504020202050204" pitchFamily="34" charset="0"/>
              </a:rPr>
              <a:t>∀, </a:t>
            </a:r>
            <a:r>
              <a:rPr lang="de-DE" dirty="0">
                <a:effectLst/>
                <a:latin typeface="Eurostile" panose="020B0504020202050204" pitchFamily="34" charset="0"/>
              </a:rPr>
              <a:t>∃), </a:t>
            </a:r>
            <a:r>
              <a:rPr lang="de-DE" dirty="0" err="1">
                <a:effectLst/>
                <a:latin typeface="Eurostile" panose="020B0504020202050204" pitchFamily="34" charset="0"/>
              </a:rPr>
              <a:t>because</a:t>
            </a:r>
            <a:r>
              <a:rPr lang="de-DE" dirty="0">
                <a:effectLst/>
                <a:latin typeface="Eurostile" panose="020B0504020202050204" pitchFamily="34" charset="0"/>
              </a:rPr>
              <a:t>:</a:t>
            </a:r>
            <a:endParaRPr lang="en-GB" dirty="0">
              <a:effectLst/>
              <a:latin typeface="Eurostile" panose="020B0504020202050204" pitchFamily="34" charset="0"/>
            </a:endParaRPr>
          </a:p>
          <a:p>
            <a:pPr lvl="2"/>
            <a:r>
              <a:rPr lang="de-DE" dirty="0">
                <a:effectLst/>
                <a:latin typeface="Eurostile" panose="020B0504020202050204" pitchFamily="34" charset="0"/>
              </a:rPr>
              <a:t>Z3 not </a:t>
            </a:r>
            <a:r>
              <a:rPr lang="de-DE" dirty="0" err="1">
                <a:effectLst/>
                <a:latin typeface="Eurostile" panose="020B0504020202050204" pitchFamily="34" charset="0"/>
              </a:rPr>
              <a:t>under</a:t>
            </a:r>
            <a:r>
              <a:rPr lang="de-DE" dirty="0">
                <a:effectLst/>
                <a:latin typeface="Eurostile" panose="020B0504020202050204" pitchFamily="34" charset="0"/>
              </a:rPr>
              <a:t> </a:t>
            </a:r>
            <a:r>
              <a:rPr lang="de-DE" dirty="0" err="1">
                <a:effectLst/>
                <a:latin typeface="Eurostile" panose="020B0504020202050204" pitchFamily="34" charset="0"/>
              </a:rPr>
              <a:t>my</a:t>
            </a:r>
            <a:r>
              <a:rPr lang="de-DE" dirty="0">
                <a:effectLst/>
                <a:latin typeface="Eurostile" panose="020B0504020202050204" pitchFamily="34" charset="0"/>
              </a:rPr>
              <a:t> </a:t>
            </a:r>
            <a:r>
              <a:rPr lang="de-DE" dirty="0" err="1">
                <a:effectLst/>
                <a:latin typeface="Eurostile" panose="020B0504020202050204" pitchFamily="34" charset="0"/>
              </a:rPr>
              <a:t>control</a:t>
            </a:r>
            <a:r>
              <a:rPr lang="de-DE" dirty="0">
                <a:effectLst/>
                <a:latin typeface="Eurostile" panose="020B0504020202050204" pitchFamily="34" charset="0"/>
              </a:rPr>
              <a:t> („</a:t>
            </a:r>
            <a:r>
              <a:rPr lang="de-DE" dirty="0" err="1">
                <a:effectLst/>
                <a:latin typeface="Eurostile" panose="020B0504020202050204" pitchFamily="34" charset="0"/>
              </a:rPr>
              <a:t>black</a:t>
            </a:r>
            <a:r>
              <a:rPr lang="de-DE" dirty="0">
                <a:effectLst/>
                <a:latin typeface="Eurostile" panose="020B0504020202050204" pitchFamily="34" charset="0"/>
              </a:rPr>
              <a:t> box“)</a:t>
            </a:r>
          </a:p>
          <a:p>
            <a:pPr lvl="2"/>
            <a:r>
              <a:rPr lang="de-DE" dirty="0">
                <a:latin typeface="Eurostile" panose="020B0504020202050204" pitchFamily="34" charset="0"/>
              </a:rPr>
              <a:t>More </a:t>
            </a:r>
            <a:r>
              <a:rPr lang="de-DE" dirty="0" err="1">
                <a:latin typeface="Eurostile" panose="020B0504020202050204" pitchFamily="34" charset="0"/>
              </a:rPr>
              <a:t>semantic</a:t>
            </a:r>
            <a:r>
              <a:rPr lang="de-DE" dirty="0">
                <a:latin typeface="Eurostile" panose="020B0504020202050204" pitchFamily="34" charset="0"/>
              </a:rPr>
              <a:t> </a:t>
            </a:r>
            <a:r>
              <a:rPr lang="de-DE" dirty="0" err="1">
                <a:latin typeface="Eurostile" panose="020B0504020202050204" pitchFamily="34" charset="0"/>
              </a:rPr>
              <a:t>information</a:t>
            </a:r>
            <a:r>
              <a:rPr lang="de-DE" dirty="0">
                <a:latin typeface="Eurostile" panose="020B0504020202050204" pitchFamily="34" charset="0"/>
              </a:rPr>
              <a:t> </a:t>
            </a:r>
            <a:r>
              <a:rPr lang="de-DE" dirty="0" err="1">
                <a:latin typeface="Eurostile" panose="020B0504020202050204" pitchFamily="34" charset="0"/>
              </a:rPr>
              <a:t>available</a:t>
            </a:r>
            <a:r>
              <a:rPr lang="de-DE" dirty="0">
                <a:latin typeface="Eurostile" panose="020B0504020202050204" pitchFamily="34" charset="0"/>
              </a:rPr>
              <a:t> </a:t>
            </a:r>
            <a:r>
              <a:rPr lang="de-DE" dirty="0" err="1">
                <a:latin typeface="Eurostile" panose="020B0504020202050204" pitchFamily="34" charset="0"/>
              </a:rPr>
              <a:t>for</a:t>
            </a:r>
            <a:r>
              <a:rPr lang="de-DE" dirty="0">
                <a:latin typeface="Eurostile" panose="020B0504020202050204" pitchFamily="34" charset="0"/>
              </a:rPr>
              <a:t> </a:t>
            </a:r>
            <a:r>
              <a:rPr lang="de-DE" dirty="0" err="1">
                <a:latin typeface="Eurostile" panose="020B0504020202050204" pitchFamily="34" charset="0"/>
              </a:rPr>
              <a:t>the</a:t>
            </a:r>
            <a:r>
              <a:rPr lang="de-DE" dirty="0">
                <a:latin typeface="Eurostile" panose="020B0504020202050204" pitchFamily="34" charset="0"/>
              </a:rPr>
              <a:t> </a:t>
            </a:r>
            <a:r>
              <a:rPr lang="de-DE" dirty="0" err="1">
                <a:latin typeface="Eurostile" panose="020B0504020202050204" pitchFamily="34" charset="0"/>
              </a:rPr>
              <a:t>tool</a:t>
            </a:r>
            <a:endParaRPr lang="de-DE" dirty="0">
              <a:latin typeface="Eurostile" panose="020B0504020202050204" pitchFamily="34" charset="0"/>
            </a:endParaRPr>
          </a:p>
          <a:p>
            <a:pPr lvl="1"/>
            <a:endParaRPr lang="de-DE" dirty="0">
              <a:latin typeface="Eurostile" panose="020B0504020202050204" pitchFamily="34" charset="0"/>
            </a:endParaRPr>
          </a:p>
          <a:p>
            <a:pPr lvl="1"/>
            <a:r>
              <a:rPr lang="de-DE" dirty="0">
                <a:latin typeface="Eurostile" panose="020B0504020202050204" pitchFamily="34" charset="0"/>
              </a:rPr>
              <a:t>Extensive </a:t>
            </a:r>
            <a:r>
              <a:rPr lang="de-DE" dirty="0" err="1">
                <a:latin typeface="Eurostile" panose="020B0504020202050204" pitchFamily="34" charset="0"/>
              </a:rPr>
              <a:t>Logging</a:t>
            </a:r>
            <a:r>
              <a:rPr lang="de-DE" dirty="0">
                <a:latin typeface="Eurostile" panose="020B0504020202050204" pitchFamily="34" charset="0"/>
              </a:rPr>
              <a:t> (HTML+JS+CSS)</a:t>
            </a:r>
          </a:p>
          <a:p>
            <a:pPr lvl="1"/>
            <a:endParaRPr lang="de-DE" dirty="0">
              <a:latin typeface="Eurostile" panose="020B0504020202050204" pitchFamily="34" charset="0"/>
            </a:endParaRPr>
          </a:p>
          <a:p>
            <a:pPr lvl="1"/>
            <a:r>
              <a:rPr lang="de-DE" dirty="0">
                <a:latin typeface="Eurostile" panose="020B0504020202050204" pitchFamily="34" charset="0"/>
              </a:rPr>
              <a:t>Defensive </a:t>
            </a:r>
            <a:r>
              <a:rPr lang="de-DE" dirty="0" err="1">
                <a:latin typeface="Eurostile" panose="020B0504020202050204" pitchFamily="34" charset="0"/>
              </a:rPr>
              <a:t>Programming</a:t>
            </a:r>
            <a:r>
              <a:rPr lang="de-DE" dirty="0">
                <a:latin typeface="Eurostile" panose="020B0504020202050204" pitchFamily="34" charset="0"/>
              </a:rPr>
              <a:t>:</a:t>
            </a:r>
            <a:br>
              <a:rPr lang="de-DE" dirty="0">
                <a:latin typeface="Eurostile" panose="020B0504020202050204" pitchFamily="34" charset="0"/>
              </a:rPr>
            </a:br>
            <a:r>
              <a:rPr lang="de-DE" dirty="0" err="1">
                <a:latin typeface="Eurostile" panose="020B0504020202050204" pitchFamily="34" charset="0"/>
              </a:rPr>
              <a:t>Throw</a:t>
            </a:r>
            <a:r>
              <a:rPr lang="de-DE" dirty="0">
                <a:latin typeface="Eurostile" panose="020B0504020202050204" pitchFamily="34" charset="0"/>
              </a:rPr>
              <a:t> </a:t>
            </a:r>
            <a:r>
              <a:rPr lang="de-DE" dirty="0" err="1">
                <a:latin typeface="Eurostile" panose="020B0504020202050204" pitchFamily="34" charset="0"/>
              </a:rPr>
              <a:t>errors</a:t>
            </a:r>
            <a:r>
              <a:rPr lang="de-DE" dirty="0">
                <a:latin typeface="Eurostile" panose="020B0504020202050204" pitchFamily="34" charset="0"/>
              </a:rPr>
              <a:t> in all </a:t>
            </a:r>
            <a:r>
              <a:rPr lang="de-DE" dirty="0" err="1">
                <a:latin typeface="Eurostile" panose="020B0504020202050204" pitchFamily="34" charset="0"/>
              </a:rPr>
              <a:t>cases</a:t>
            </a:r>
            <a:r>
              <a:rPr lang="de-DE" dirty="0">
                <a:latin typeface="Eurostile" panose="020B0504020202050204" pitchFamily="34" charset="0"/>
              </a:rPr>
              <a:t> </a:t>
            </a:r>
            <a:r>
              <a:rPr lang="de-DE" dirty="0" err="1">
                <a:latin typeface="Eurostile" panose="020B0504020202050204" pitchFamily="34" charset="0"/>
              </a:rPr>
              <a:t>that</a:t>
            </a:r>
            <a:r>
              <a:rPr lang="de-DE" dirty="0">
                <a:latin typeface="Eurostile" panose="020B0504020202050204" pitchFamily="34" charset="0"/>
              </a:rPr>
              <a:t> </a:t>
            </a:r>
            <a:r>
              <a:rPr lang="de-DE" dirty="0" err="1">
                <a:latin typeface="Eurostile" panose="020B0504020202050204" pitchFamily="34" charset="0"/>
              </a:rPr>
              <a:t>were</a:t>
            </a:r>
            <a:r>
              <a:rPr lang="de-DE" dirty="0">
                <a:latin typeface="Eurostile" panose="020B0504020202050204" pitchFamily="34" charset="0"/>
              </a:rPr>
              <a:t> not </a:t>
            </a:r>
            <a:r>
              <a:rPr lang="de-DE" dirty="0" err="1">
                <a:latin typeface="Eurostile" panose="020B0504020202050204" pitchFamily="34" charset="0"/>
              </a:rPr>
              <a:t>explicitly</a:t>
            </a:r>
            <a:r>
              <a:rPr lang="de-DE" dirty="0">
                <a:latin typeface="Eurostile" panose="020B0504020202050204" pitchFamily="34" charset="0"/>
              </a:rPr>
              <a:t> </a:t>
            </a:r>
            <a:r>
              <a:rPr lang="de-DE" dirty="0" err="1">
                <a:latin typeface="Eurostile" panose="020B0504020202050204" pitchFamily="34" charset="0"/>
              </a:rPr>
              <a:t>implemented</a:t>
            </a:r>
            <a:endParaRPr lang="de-DE" dirty="0">
              <a:latin typeface="Eurostile" panose="020B0504020202050204" pitchFamily="34" charset="0"/>
            </a:endParaRPr>
          </a:p>
          <a:p>
            <a:pPr lvl="1"/>
            <a:endParaRPr lang="de-DE" dirty="0">
              <a:latin typeface="Eurostile" panose="020B0504020202050204" pitchFamily="34" charset="0"/>
            </a:endParaRPr>
          </a:p>
          <a:p>
            <a:pPr lvl="1"/>
            <a:r>
              <a:rPr lang="de-DE" strike="sngStrike" dirty="0">
                <a:latin typeface="Eurostile" panose="020B0504020202050204" pitchFamily="34" charset="0"/>
              </a:rPr>
              <a:t>Clean </a:t>
            </a:r>
            <a:r>
              <a:rPr lang="de-DE" dirty="0">
                <a:latin typeface="Eurostile" panose="020B0504020202050204" pitchFamily="34" charset="0"/>
              </a:rPr>
              <a:t>Sterile </a:t>
            </a:r>
            <a:r>
              <a:rPr lang="de-DE" dirty="0" err="1">
                <a:latin typeface="Eurostile" panose="020B0504020202050204" pitchFamily="34" charset="0"/>
              </a:rPr>
              <a:t>and</a:t>
            </a:r>
            <a:r>
              <a:rPr lang="de-DE" dirty="0">
                <a:latin typeface="Eurostile" panose="020B0504020202050204" pitchFamily="34" charset="0"/>
              </a:rPr>
              <a:t> Abstract </a:t>
            </a:r>
            <a:r>
              <a:rPr lang="de-DE" dirty="0" err="1">
                <a:latin typeface="Eurostile" panose="020B0504020202050204" pitchFamily="34" charset="0"/>
              </a:rPr>
              <a:t>Coding</a:t>
            </a:r>
            <a:r>
              <a:rPr lang="de-DE" dirty="0">
                <a:latin typeface="Eurostile" panose="020B0504020202050204" pitchFamily="34" charset="0"/>
              </a:rPr>
              <a:t>:</a:t>
            </a:r>
          </a:p>
          <a:p>
            <a:pPr lvl="2"/>
            <a:r>
              <a:rPr lang="de-DE" dirty="0">
                <a:latin typeface="Eurostile" panose="020B0504020202050204" pitchFamily="34" charset="0"/>
              </a:rPr>
              <a:t>Single Point Implementation</a:t>
            </a:r>
          </a:p>
          <a:p>
            <a:pPr lvl="2"/>
            <a:r>
              <a:rPr lang="de-DE" dirty="0">
                <a:latin typeface="Eurostile" panose="020B0504020202050204" pitchFamily="34" charset="0"/>
              </a:rPr>
              <a:t>Strong Type System </a:t>
            </a:r>
            <a:r>
              <a:rPr lang="de-DE" dirty="0" err="1">
                <a:latin typeface="Eurostile" panose="020B0504020202050204" pitchFamily="34" charset="0"/>
              </a:rPr>
              <a:t>dear</a:t>
            </a:r>
            <a:r>
              <a:rPr lang="de-DE" dirty="0">
                <a:latin typeface="Eurostile" panose="020B0504020202050204" pitchFamily="34" charset="0"/>
              </a:rPr>
              <a:t> Friend</a:t>
            </a:r>
          </a:p>
          <a:p>
            <a:pPr lvl="2"/>
            <a:r>
              <a:rPr lang="de-DE" dirty="0" err="1">
                <a:latin typeface="Eurostile" panose="020B0504020202050204" pitchFamily="34" charset="0"/>
              </a:rPr>
              <a:t>Generic</a:t>
            </a:r>
            <a:r>
              <a:rPr lang="de-DE" dirty="0">
                <a:latin typeface="Eurostile" panose="020B0504020202050204" pitchFamily="34" charset="0"/>
              </a:rPr>
              <a:t> </a:t>
            </a:r>
            <a:r>
              <a:rPr lang="de-DE" dirty="0" err="1">
                <a:latin typeface="Eurostile" panose="020B0504020202050204" pitchFamily="34" charset="0"/>
              </a:rPr>
              <a:t>Programming</a:t>
            </a:r>
            <a:endParaRPr lang="de-DE" dirty="0">
              <a:latin typeface="Eurostile" panose="020B05040202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970368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Eurostile" panose="020B0504020202050204" pitchFamily="34" charset="0"/>
              </a:rPr>
              <a:t>Current State of the Prototype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pPr lvl="1"/>
            <a:r>
              <a:rPr lang="en-US" dirty="0">
                <a:latin typeface="Eurostile" panose="020B0504020202050204" pitchFamily="34" charset="0"/>
              </a:rPr>
              <a:t>3000 LoC, all in one file (refactoring!)</a:t>
            </a:r>
          </a:p>
          <a:p>
            <a:pPr lvl="1"/>
            <a:r>
              <a:rPr lang="en-US" dirty="0">
                <a:latin typeface="Eurostile" panose="020B0504020202050204" pitchFamily="34" charset="0"/>
              </a:rPr>
              <a:t>Works with all (installed) Compilers</a:t>
            </a:r>
          </a:p>
          <a:p>
            <a:pPr lvl="1"/>
            <a:r>
              <a:rPr lang="en-US" dirty="0">
                <a:latin typeface="Eurostile" panose="020B0504020202050204" pitchFamily="34" charset="0"/>
              </a:rPr>
              <a:t>Any architecture (integer sizes and </a:t>
            </a:r>
            <a:r>
              <a:rPr lang="en-US" dirty="0" err="1">
                <a:latin typeface="Eurostile" panose="020B0504020202050204" pitchFamily="34" charset="0"/>
              </a:rPr>
              <a:t>endianess</a:t>
            </a:r>
            <a:r>
              <a:rPr lang="en-US" dirty="0">
                <a:latin typeface="Eurostile" panose="020B0504020202050204" pitchFamily="34" charset="0"/>
              </a:rPr>
              <a:t> are detected)</a:t>
            </a:r>
          </a:p>
          <a:p>
            <a:pPr lvl="1"/>
            <a:r>
              <a:rPr lang="en-US" dirty="0">
                <a:latin typeface="Eurostile" panose="020B0504020202050204" pitchFamily="34" charset="0"/>
              </a:rPr>
              <a:t>Extensive logging</a:t>
            </a:r>
          </a:p>
          <a:p>
            <a:pPr lvl="1"/>
            <a:r>
              <a:rPr lang="en-US" dirty="0">
                <a:latin typeface="Eurostile" panose="020B0504020202050204" pitchFamily="34" charset="0"/>
              </a:rPr>
              <a:t>Branch, MC/DC, Path coverage</a:t>
            </a:r>
          </a:p>
          <a:p>
            <a:pPr lvl="1"/>
            <a:r>
              <a:rPr lang="en-US" dirty="0" err="1">
                <a:latin typeface="Eurostile" panose="020B0504020202050204" pitchFamily="34" charset="0"/>
              </a:rPr>
              <a:t>Subfunction</a:t>
            </a:r>
            <a:r>
              <a:rPr lang="en-US" dirty="0">
                <a:latin typeface="Eurostile" panose="020B0504020202050204" pitchFamily="34" charset="0"/>
              </a:rPr>
              <a:t> coverage</a:t>
            </a:r>
          </a:p>
          <a:p>
            <a:pPr lvl="1"/>
            <a:r>
              <a:rPr lang="en-US" dirty="0">
                <a:latin typeface="Eurostile" panose="020B0504020202050204" pitchFamily="34" charset="0"/>
              </a:rPr>
              <a:t>All C except</a:t>
            </a:r>
          </a:p>
          <a:p>
            <a:pPr lvl="2"/>
            <a:r>
              <a:rPr lang="en-US" dirty="0">
                <a:latin typeface="Eurostile" panose="020B0504020202050204" pitchFamily="34" charset="0"/>
              </a:rPr>
              <a:t>Expression side effects</a:t>
            </a:r>
          </a:p>
          <a:p>
            <a:pPr lvl="2"/>
            <a:r>
              <a:rPr lang="en-US" dirty="0">
                <a:latin typeface="Eurostile" panose="020B0504020202050204" pitchFamily="34" charset="0"/>
              </a:rPr>
              <a:t>Pointers to pointers</a:t>
            </a:r>
          </a:p>
          <a:p>
            <a:pPr lvl="2"/>
            <a:r>
              <a:rPr lang="en-US" dirty="0">
                <a:latin typeface="Eurostile" panose="020B0504020202050204" pitchFamily="34" charset="0"/>
              </a:rPr>
              <a:t>Pointer calculation</a:t>
            </a:r>
          </a:p>
          <a:p>
            <a:pPr lvl="2"/>
            <a:r>
              <a:rPr lang="en-US" dirty="0">
                <a:latin typeface="Eurostile" panose="020B0504020202050204" pitchFamily="34" charset="0"/>
              </a:rPr>
              <a:t>Some casts not implemented</a:t>
            </a:r>
          </a:p>
          <a:p>
            <a:pPr lvl="2"/>
            <a:r>
              <a:rPr lang="en-US" dirty="0">
                <a:latin typeface="Eurostile" panose="020B0504020202050204" pitchFamily="34" charset="0"/>
              </a:rPr>
              <a:t>…</a:t>
            </a:r>
            <a:endParaRPr lang="en-GB" dirty="0">
              <a:latin typeface="Eurostile" panose="020B0504020202050204" pitchFamily="34" charset="0"/>
            </a:endParaRPr>
          </a:p>
          <a:p>
            <a:pPr lvl="1"/>
            <a:endParaRPr lang="en-GB" dirty="0">
              <a:latin typeface="Eurostile" panose="020B05040202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8730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Potentially…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pPr lvl="1"/>
            <a:r>
              <a:rPr lang="en-GB" b="0" dirty="0">
                <a:latin typeface="Eurostile" panose="020B0504020202050204" pitchFamily="34" charset="0"/>
              </a:rPr>
              <a:t>“Dynamic Analysis”: Discovering Semantic/Dynamic Patterns</a:t>
            </a:r>
            <a:br>
              <a:rPr lang="en-GB" b="0" dirty="0">
                <a:latin typeface="Eurostile" panose="020B0504020202050204" pitchFamily="34" charset="0"/>
              </a:rPr>
            </a:br>
            <a:r>
              <a:rPr lang="en-GB" b="0" dirty="0">
                <a:latin typeface="Eurostile" panose="020B0504020202050204" pitchFamily="34" charset="0"/>
              </a:rPr>
              <a:t>(Error Detection, Optimization)</a:t>
            </a:r>
          </a:p>
          <a:p>
            <a:pPr lvl="1"/>
            <a:r>
              <a:rPr lang="en-GB" dirty="0">
                <a:latin typeface="Eurostile" panose="020B0504020202050204" pitchFamily="34" charset="0"/>
              </a:rPr>
              <a:t>Making CTC superfluous (How to make enemies </a:t>
            </a:r>
            <a:r>
              <a:rPr lang="en-GB" dirty="0">
                <a:latin typeface="Eurostile" panose="020B0504020202050204" pitchFamily="34" charset="0"/>
                <a:sym typeface="Wingdings" panose="05000000000000000000" pitchFamily="2" charset="2"/>
              </a:rPr>
              <a:t>)</a:t>
            </a:r>
          </a:p>
          <a:p>
            <a:pPr lvl="1"/>
            <a:r>
              <a:rPr lang="en-GB" dirty="0">
                <a:latin typeface="Eurostile" panose="020B0504020202050204" pitchFamily="34" charset="0"/>
                <a:sym typeface="Wingdings" panose="05000000000000000000" pitchFamily="2" charset="2"/>
              </a:rPr>
              <a:t>Outclassing </a:t>
            </a:r>
            <a:r>
              <a:rPr lang="en-GB" dirty="0" err="1">
                <a:latin typeface="Eurostile" panose="020B0504020202050204" pitchFamily="34" charset="0"/>
                <a:sym typeface="Wingdings" panose="05000000000000000000" pitchFamily="2" charset="2"/>
              </a:rPr>
              <a:t>VectorCAST</a:t>
            </a:r>
            <a:r>
              <a:rPr lang="en-GB" dirty="0">
                <a:latin typeface="Eurostile" panose="020B0504020202050204" pitchFamily="34" charset="0"/>
                <a:sym typeface="Wingdings" panose="05000000000000000000" pitchFamily="2" charset="2"/>
              </a:rPr>
              <a:t> Static Analysis</a:t>
            </a:r>
          </a:p>
          <a:p>
            <a:pPr lvl="1"/>
            <a:r>
              <a:rPr lang="en-GB" dirty="0">
                <a:latin typeface="Eurostile" panose="020B0504020202050204" pitchFamily="34" charset="0"/>
                <a:sym typeface="Wingdings" panose="05000000000000000000" pitchFamily="2" charset="2"/>
              </a:rPr>
              <a:t>Oracle for Compiler Test Suites, especially Optimizations!</a:t>
            </a:r>
            <a:br>
              <a:rPr lang="en-GB" dirty="0">
                <a:latin typeface="Eurostile" panose="020B0504020202050204" pitchFamily="34" charset="0"/>
                <a:sym typeface="Wingdings" panose="05000000000000000000" pitchFamily="2" charset="2"/>
              </a:rPr>
            </a:br>
            <a:r>
              <a:rPr lang="en-GB" dirty="0">
                <a:latin typeface="Eurostile" panose="020B0504020202050204" pitchFamily="34" charset="0"/>
                <a:sym typeface="Wingdings" panose="05000000000000000000" pitchFamily="2" charset="2"/>
              </a:rPr>
              <a:t>(“extending” </a:t>
            </a:r>
            <a:r>
              <a:rPr lang="en-GB" dirty="0" err="1">
                <a:latin typeface="Eurostile" panose="020B0504020202050204" pitchFamily="34" charset="0"/>
                <a:sym typeface="Wingdings" panose="05000000000000000000" pitchFamily="2" charset="2"/>
              </a:rPr>
              <a:t>SolidSands</a:t>
            </a:r>
            <a:r>
              <a:rPr lang="en-GB" dirty="0">
                <a:latin typeface="Eurostile" panose="020B0504020202050204" pitchFamily="34" charset="0"/>
                <a:sym typeface="Wingdings" panose="05000000000000000000" pitchFamily="2" charset="2"/>
              </a:rPr>
              <a:t>’ </a:t>
            </a:r>
            <a:r>
              <a:rPr lang="en-GB" dirty="0" err="1">
                <a:latin typeface="Eurostile" panose="020B0504020202050204" pitchFamily="34" charset="0"/>
                <a:sym typeface="Wingdings" panose="05000000000000000000" pitchFamily="2" charset="2"/>
              </a:rPr>
              <a:t>Supertest</a:t>
            </a:r>
            <a:r>
              <a:rPr lang="en-GB" dirty="0">
                <a:latin typeface="Eurostile" panose="020B0504020202050204" pitchFamily="34" charset="0"/>
                <a:sym typeface="Wingdings" panose="05000000000000000000" pitchFamily="2" charset="2"/>
              </a:rPr>
              <a:t>)</a:t>
            </a:r>
            <a:br>
              <a:rPr lang="en-GB" dirty="0">
                <a:latin typeface="Eurostile" panose="020B0504020202050204" pitchFamily="34" charset="0"/>
                <a:sym typeface="Wingdings" panose="05000000000000000000" pitchFamily="2" charset="2"/>
              </a:rPr>
            </a:br>
            <a:r>
              <a:rPr lang="en-GB" dirty="0">
                <a:latin typeface="Eurostile" panose="020B0504020202050204" pitchFamily="34" charset="0"/>
                <a:sym typeface="Wingdings" panose="05000000000000000000" pitchFamily="2" charset="2"/>
              </a:rPr>
              <a:t>=&gt; Compiler Qualification</a:t>
            </a:r>
          </a:p>
          <a:p>
            <a:pPr lvl="1"/>
            <a:r>
              <a:rPr lang="en-GB" dirty="0">
                <a:latin typeface="Eurostile" panose="020B0504020202050204" pitchFamily="34" charset="0"/>
                <a:sym typeface="Wingdings" panose="05000000000000000000" pitchFamily="2" charset="2"/>
              </a:rPr>
              <a:t>Give Correctness Proofs for Code</a:t>
            </a:r>
            <a:endParaRPr lang="en-GB" dirty="0">
              <a:latin typeface="Eurostile" panose="020B0504020202050204" pitchFamily="34" charset="0"/>
            </a:endParaRPr>
          </a:p>
          <a:p>
            <a:pPr lvl="1"/>
            <a:endParaRPr lang="en-GB" dirty="0">
              <a:latin typeface="Eurostile" panose="020B0504020202050204" pitchFamily="34" charset="0"/>
            </a:endParaRPr>
          </a:p>
          <a:p>
            <a:pPr lvl="1"/>
            <a:endParaRPr lang="en-GB" dirty="0">
              <a:latin typeface="Eurostile" panose="020B05040202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882777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Future Work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pPr lvl="1"/>
            <a:r>
              <a:rPr lang="en-GB" dirty="0">
                <a:latin typeface="Eurostile" panose="020B0504020202050204" pitchFamily="34" charset="0"/>
              </a:rPr>
              <a:t>Find a Name </a:t>
            </a:r>
            <a:r>
              <a:rPr lang="en-GB" dirty="0">
                <a:latin typeface="Eurostile" panose="020B0504020202050204" pitchFamily="34" charset="0"/>
                <a:sym typeface="Wingdings" panose="05000000000000000000" pitchFamily="2" charset="2"/>
              </a:rPr>
              <a:t></a:t>
            </a:r>
            <a:endParaRPr lang="en-GB" dirty="0">
              <a:latin typeface="Eurostile" panose="020B0504020202050204" pitchFamily="34" charset="0"/>
            </a:endParaRPr>
          </a:p>
          <a:p>
            <a:pPr lvl="1"/>
            <a:r>
              <a:rPr lang="en-GB" dirty="0">
                <a:latin typeface="Eurostile" panose="020B0504020202050204" pitchFamily="34" charset="0"/>
              </a:rPr>
              <a:t>Approaches for complex calculations</a:t>
            </a:r>
            <a:br>
              <a:rPr lang="en-GB" dirty="0">
                <a:latin typeface="Eurostile" panose="020B0504020202050204" pitchFamily="34" charset="0"/>
              </a:rPr>
            </a:br>
            <a:r>
              <a:rPr lang="en-GB" dirty="0">
                <a:latin typeface="Eurostile" panose="020B0504020202050204" pitchFamily="34" charset="0"/>
              </a:rPr>
              <a:t>(Brute Force vs. Definition Domain Narrowing vs. …)</a:t>
            </a:r>
          </a:p>
          <a:p>
            <a:pPr lvl="1"/>
            <a:r>
              <a:rPr lang="en-GB" dirty="0">
                <a:latin typeface="Eurostile" panose="020B0504020202050204" pitchFamily="34" charset="0"/>
              </a:rPr>
              <a:t>Professionalize Test Suite (</a:t>
            </a:r>
            <a:r>
              <a:rPr lang="en-GB">
                <a:latin typeface="Eurostile" panose="020B0504020202050204" pitchFamily="34" charset="0"/>
              </a:rPr>
              <a:t>Qualification?)</a:t>
            </a:r>
            <a:endParaRPr lang="en-GB" dirty="0">
              <a:latin typeface="Eurostile" panose="020B0504020202050204" pitchFamily="34" charset="0"/>
            </a:endParaRPr>
          </a:p>
          <a:p>
            <a:pPr lvl="1"/>
            <a:r>
              <a:rPr lang="en-GB" dirty="0">
                <a:latin typeface="Eurostile" panose="020B0504020202050204" pitchFamily="34" charset="0"/>
              </a:rPr>
              <a:t>Refactor (for Side Effects in Expressions, e.g.)</a:t>
            </a:r>
          </a:p>
          <a:p>
            <a:pPr lvl="1"/>
            <a:r>
              <a:rPr lang="en-GB" b="0" dirty="0">
                <a:latin typeface="Eurostile" panose="020B0504020202050204" pitchFamily="34" charset="0"/>
              </a:rPr>
              <a:t>Incremental Solving (pushing assertions, goes well with </a:t>
            </a:r>
            <a:r>
              <a:rPr lang="en-GB" b="0" dirty="0" err="1">
                <a:latin typeface="Eurostile" panose="020B0504020202050204" pitchFamily="34" charset="0"/>
              </a:rPr>
              <a:t>cutoffs</a:t>
            </a:r>
            <a:r>
              <a:rPr lang="en-GB" b="0" dirty="0">
                <a:latin typeface="Eurostile" panose="020B0504020202050204" pitchFamily="34" charset="0"/>
              </a:rPr>
              <a:t>!)</a:t>
            </a:r>
            <a:endParaRPr lang="en-GB" dirty="0">
              <a:latin typeface="Eurostile" panose="020B0504020202050204" pitchFamily="34" charset="0"/>
            </a:endParaRPr>
          </a:p>
          <a:p>
            <a:pPr lvl="1"/>
            <a:r>
              <a:rPr lang="en-GB" dirty="0">
                <a:latin typeface="Eurostile" panose="020B0504020202050204" pitchFamily="34" charset="0"/>
              </a:rPr>
              <a:t>Logical isolation of functions</a:t>
            </a:r>
          </a:p>
          <a:p>
            <a:pPr lvl="1"/>
            <a:r>
              <a:rPr lang="en-GB" dirty="0">
                <a:latin typeface="Eurostile" panose="020B0504020202050204" pitchFamily="34" charset="0"/>
              </a:rPr>
              <a:t>Better understanding of inner workings of Z3</a:t>
            </a:r>
          </a:p>
          <a:p>
            <a:pPr lvl="1"/>
            <a:r>
              <a:rPr lang="en-GB" b="0" dirty="0">
                <a:latin typeface="Eurostile" panose="020B0504020202050204" pitchFamily="34" charset="0"/>
              </a:rPr>
              <a:t>Extracting compiling Code Snippe</a:t>
            </a:r>
            <a:r>
              <a:rPr lang="en-GB" dirty="0">
                <a:latin typeface="Eurostile" panose="020B0504020202050204" pitchFamily="34" charset="0"/>
              </a:rPr>
              <a:t>ts automatically</a:t>
            </a:r>
          </a:p>
          <a:p>
            <a:pPr lvl="1"/>
            <a:r>
              <a:rPr lang="en-GB" dirty="0">
                <a:latin typeface="Eurostile" panose="020B0504020202050204" pitchFamily="34" charset="0"/>
              </a:rPr>
              <a:t>More clever loop inference? (Lower/upper limits e.g.)</a:t>
            </a:r>
          </a:p>
          <a:p>
            <a:pPr lvl="1"/>
            <a:r>
              <a:rPr lang="en-GB" b="0" dirty="0">
                <a:latin typeface="Eurostile" panose="020B0504020202050204" pitchFamily="34" charset="0"/>
              </a:rPr>
              <a:t>C++</a:t>
            </a:r>
            <a:r>
              <a:rPr lang="en-GB" dirty="0">
                <a:latin typeface="Eurostile" panose="020B0504020202050204" pitchFamily="34" charset="0"/>
              </a:rPr>
              <a:t> (when C++ Parser is available)</a:t>
            </a:r>
          </a:p>
          <a:p>
            <a:pPr lvl="1"/>
            <a:r>
              <a:rPr lang="en-US" dirty="0">
                <a:latin typeface="Eurostile" panose="020B0504020202050204" pitchFamily="34" charset="0"/>
              </a:rPr>
              <a:t>Output format for </a:t>
            </a:r>
            <a:r>
              <a:rPr lang="en-US" dirty="0" err="1">
                <a:latin typeface="Eurostile" panose="020B0504020202050204" pitchFamily="34" charset="0"/>
              </a:rPr>
              <a:t>ForeSee</a:t>
            </a:r>
            <a:endParaRPr lang="en-US" dirty="0">
              <a:latin typeface="Eurostile" panose="020B0504020202050204" pitchFamily="34" charset="0"/>
            </a:endParaRPr>
          </a:p>
          <a:p>
            <a:pPr lvl="1"/>
            <a:r>
              <a:rPr lang="en-GB" dirty="0">
                <a:latin typeface="Eurostile" panose="020B0504020202050204" pitchFamily="34" charset="0"/>
              </a:rPr>
              <a:t>Theory: Show Completeness and Normalization of Trace Transformation Algorithm</a:t>
            </a:r>
          </a:p>
        </p:txBody>
      </p:sp>
    </p:spTree>
    <p:extLst>
      <p:ext uri="{BB962C8B-B14F-4D97-AF65-F5344CB8AC3E}">
        <p14:creationId xmlns:p14="http://schemas.microsoft.com/office/powerpoint/2010/main" val="110163008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Questions/Discussion </a:t>
            </a:r>
            <a:r>
              <a:rPr lang="en-GB" dirty="0">
                <a:latin typeface="Eurostile" panose="020B0504020202050204" pitchFamily="34" charset="0"/>
              </a:rPr>
              <a:t>Notes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pPr lvl="1"/>
            <a:r>
              <a:rPr lang="en-GB" dirty="0">
                <a:latin typeface="Eurostile" panose="020B0504020202050204" pitchFamily="34" charset="0"/>
              </a:rPr>
              <a:t>Insert here…</a:t>
            </a:r>
            <a:endParaRPr lang="en-GB" b="0" dirty="0">
              <a:latin typeface="Eurostile" panose="020B05040202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99987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fik 15">
            <a:extLst>
              <a:ext uri="{FF2B5EF4-FFF2-40B4-BE49-F238E27FC236}">
                <a16:creationId xmlns:a16="http://schemas.microsoft.com/office/drawing/2014/main" id="{2352726F-0376-4753-879E-C8E8014DD3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55555"/>
            <a:ext cx="13004800" cy="3846617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Eurostile" panose="020B0504020202050204" pitchFamily="34" charset="0"/>
              </a:rPr>
              <a:t>Challenge for You: _</a:t>
            </a:r>
            <a:r>
              <a:rPr lang="en-GB" dirty="0" err="1">
                <a:latin typeface="Eurostile" panose="020B0504020202050204" pitchFamily="34" charset="0"/>
              </a:rPr>
              <a:t>FDTest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21" name="Inhaltsplatzhalter 2">
            <a:extLst>
              <a:ext uri="{FF2B5EF4-FFF2-40B4-BE49-F238E27FC236}">
                <a16:creationId xmlns:a16="http://schemas.microsoft.com/office/drawing/2014/main" id="{B3D7AEDD-4583-45DF-A86C-3D4AF1C686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2800" y="5969549"/>
            <a:ext cx="12029440" cy="3301341"/>
          </a:xfrm>
          <a:ln>
            <a:noFill/>
          </a:ln>
        </p:spPr>
        <p:txBody>
          <a:bodyPr/>
          <a:lstStyle/>
          <a:p>
            <a:r>
              <a:rPr lang="en-GB" sz="2400" b="0">
                <a:latin typeface="Eurostile" panose="020B0504020202050204" pitchFamily="34" charset="0"/>
              </a:rPr>
              <a:t>How many test vectors needed for 100% </a:t>
            </a:r>
            <a:r>
              <a:rPr lang="en-GB" sz="2400" u="sng">
                <a:latin typeface="Eurostile" panose="020B0504020202050204" pitchFamily="34" charset="0"/>
              </a:rPr>
              <a:t>MC/DC</a:t>
            </a:r>
            <a:r>
              <a:rPr lang="en-GB" sz="2400" b="0">
                <a:latin typeface="Eurostile" panose="020B0504020202050204" pitchFamily="34" charset="0"/>
              </a:rPr>
              <a:t> coverage?</a:t>
            </a:r>
          </a:p>
          <a:p>
            <a:endParaRPr lang="en-GB" sz="2400" b="0">
              <a:latin typeface="Eurostile" panose="020B0504020202050204" pitchFamily="34" charset="0"/>
            </a:endParaRPr>
          </a:p>
          <a:p>
            <a:pPr marL="0" indent="0">
              <a:buNone/>
            </a:pPr>
            <a:endParaRPr lang="en-GB" sz="2400" b="0">
              <a:latin typeface="Eurostile" panose="020B0504020202050204" pitchFamily="34" charset="0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9FBC8C10-E141-495A-800E-089657BAD863}"/>
              </a:ext>
            </a:extLst>
          </p:cNvPr>
          <p:cNvSpPr txBox="1"/>
          <p:nvPr/>
        </p:nvSpPr>
        <p:spPr>
          <a:xfrm>
            <a:off x="5068254" y="6982157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if (line 24)</a:t>
            </a:r>
            <a:endParaRPr lang="de-DE">
              <a:solidFill>
                <a:srgbClr val="FF0000"/>
              </a:solidFill>
            </a:endParaRPr>
          </a:p>
        </p:txBody>
      </p: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6E124E79-E96E-4623-8748-4FE45FDFCD58}"/>
              </a:ext>
            </a:extLst>
          </p:cNvPr>
          <p:cNvCxnSpPr>
            <a:cxnSpLocks/>
            <a:stCxn id="7" idx="2"/>
            <a:endCxn id="11" idx="0"/>
          </p:cNvCxnSpPr>
          <p:nvPr/>
        </p:nvCxnSpPr>
        <p:spPr>
          <a:xfrm flipH="1">
            <a:off x="4467711" y="7351489"/>
            <a:ext cx="1199425" cy="299576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3ECD0CF3-E3AF-4673-894A-ACF8D8009B3B}"/>
              </a:ext>
            </a:extLst>
          </p:cNvPr>
          <p:cNvCxnSpPr>
            <a:cxnSpLocks/>
            <a:stCxn id="7" idx="2"/>
            <a:endCxn id="19" idx="0"/>
          </p:cNvCxnSpPr>
          <p:nvPr/>
        </p:nvCxnSpPr>
        <p:spPr>
          <a:xfrm>
            <a:off x="5667136" y="7351489"/>
            <a:ext cx="1499902" cy="299576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>
            <a:extLst>
              <a:ext uri="{FF2B5EF4-FFF2-40B4-BE49-F238E27FC236}">
                <a16:creationId xmlns:a16="http://schemas.microsoft.com/office/drawing/2014/main" id="{FC4F37B8-3FAD-4866-B9F1-C2B646C6657C}"/>
              </a:ext>
            </a:extLst>
          </p:cNvPr>
          <p:cNvSpPr txBox="1"/>
          <p:nvPr/>
        </p:nvSpPr>
        <p:spPr>
          <a:xfrm>
            <a:off x="4311258" y="765106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7F333718-0654-4430-94F3-09E1C3602DCF}"/>
              </a:ext>
            </a:extLst>
          </p:cNvPr>
          <p:cNvSpPr txBox="1"/>
          <p:nvPr/>
        </p:nvSpPr>
        <p:spPr>
          <a:xfrm>
            <a:off x="4753035" y="7389421"/>
            <a:ext cx="43152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/>
              <a:t>then</a:t>
            </a:r>
            <a:endParaRPr lang="de-DE" sz="1000">
              <a:solidFill>
                <a:srgbClr val="FF0000"/>
              </a:solidFill>
            </a:endParaRP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2D6A0860-FF32-4579-B669-432D9BC031D8}"/>
              </a:ext>
            </a:extLst>
          </p:cNvPr>
          <p:cNvSpPr txBox="1"/>
          <p:nvPr/>
        </p:nvSpPr>
        <p:spPr>
          <a:xfrm>
            <a:off x="6266018" y="7373999"/>
            <a:ext cx="41870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/>
              <a:t>else</a:t>
            </a:r>
            <a:endParaRPr lang="de-DE" sz="1000">
              <a:solidFill>
                <a:srgbClr val="FF0000"/>
              </a:solidFill>
            </a:endParaRP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4385B8AB-64FF-4734-B73B-906CE7AF9759}"/>
              </a:ext>
            </a:extLst>
          </p:cNvPr>
          <p:cNvSpPr txBox="1"/>
          <p:nvPr/>
        </p:nvSpPr>
        <p:spPr>
          <a:xfrm>
            <a:off x="6324499" y="7651065"/>
            <a:ext cx="1685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else if (line 27)</a:t>
            </a:r>
            <a:endParaRPr lang="de-DE">
              <a:solidFill>
                <a:srgbClr val="FF0000"/>
              </a:solidFill>
            </a:endParaRPr>
          </a:p>
        </p:txBody>
      </p: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16013E2D-2982-4329-AE82-DF974049BE08}"/>
              </a:ext>
            </a:extLst>
          </p:cNvPr>
          <p:cNvCxnSpPr>
            <a:cxnSpLocks/>
            <a:stCxn id="19" idx="2"/>
          </p:cNvCxnSpPr>
          <p:nvPr/>
        </p:nvCxnSpPr>
        <p:spPr>
          <a:xfrm flipH="1">
            <a:off x="5868342" y="8020397"/>
            <a:ext cx="1298696" cy="267692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A0CB16AA-E910-4E2D-A35B-B192E7A91C66}"/>
              </a:ext>
            </a:extLst>
          </p:cNvPr>
          <p:cNvCxnSpPr>
            <a:cxnSpLocks/>
            <a:stCxn id="19" idx="2"/>
          </p:cNvCxnSpPr>
          <p:nvPr/>
        </p:nvCxnSpPr>
        <p:spPr>
          <a:xfrm>
            <a:off x="7167038" y="8020397"/>
            <a:ext cx="1369868" cy="277648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1AE98447-8DDC-4157-987E-F17EA567B73F}"/>
              </a:ext>
            </a:extLst>
          </p:cNvPr>
          <p:cNvCxnSpPr>
            <a:cxnSpLocks/>
            <a:stCxn id="19" idx="2"/>
            <a:endCxn id="40" idx="0"/>
          </p:cNvCxnSpPr>
          <p:nvPr/>
        </p:nvCxnSpPr>
        <p:spPr>
          <a:xfrm>
            <a:off x="7167038" y="8020397"/>
            <a:ext cx="24267" cy="687119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feld 31">
            <a:extLst>
              <a:ext uri="{FF2B5EF4-FFF2-40B4-BE49-F238E27FC236}">
                <a16:creationId xmlns:a16="http://schemas.microsoft.com/office/drawing/2014/main" id="{FC41C6CD-7CBE-4720-89BF-EB2AFDE7CD3B}"/>
              </a:ext>
            </a:extLst>
          </p:cNvPr>
          <p:cNvSpPr txBox="1"/>
          <p:nvPr/>
        </p:nvSpPr>
        <p:spPr>
          <a:xfrm>
            <a:off x="6952762" y="8224442"/>
            <a:ext cx="5847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/>
              <a:t>F || T</a:t>
            </a:r>
            <a:endParaRPr lang="de-DE" sz="1000">
              <a:solidFill>
                <a:srgbClr val="FF0000"/>
              </a:solidFill>
            </a:endParaRPr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A4472F21-5109-4A2D-864E-C5BF97723B7C}"/>
              </a:ext>
            </a:extLst>
          </p:cNvPr>
          <p:cNvSpPr txBox="1"/>
          <p:nvPr/>
        </p:nvSpPr>
        <p:spPr>
          <a:xfrm>
            <a:off x="6122152" y="7930885"/>
            <a:ext cx="5882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/>
              <a:t>T || _</a:t>
            </a:r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E758B032-B003-42BA-A167-E7D559F9B9E4}"/>
              </a:ext>
            </a:extLst>
          </p:cNvPr>
          <p:cNvSpPr txBox="1"/>
          <p:nvPr/>
        </p:nvSpPr>
        <p:spPr>
          <a:xfrm>
            <a:off x="7822487" y="7947960"/>
            <a:ext cx="6436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/>
              <a:t>F || F</a:t>
            </a:r>
            <a:endParaRPr lang="de-DE" sz="1000">
              <a:solidFill>
                <a:srgbClr val="FF0000"/>
              </a:solidFill>
            </a:endParaRPr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C95479CD-5931-4948-9B7D-96CAFEEDF65E}"/>
              </a:ext>
            </a:extLst>
          </p:cNvPr>
          <p:cNvSpPr txBox="1"/>
          <p:nvPr/>
        </p:nvSpPr>
        <p:spPr>
          <a:xfrm>
            <a:off x="5644672" y="833311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C4A8A622-44C6-4695-8675-258708086132}"/>
              </a:ext>
            </a:extLst>
          </p:cNvPr>
          <p:cNvSpPr txBox="1"/>
          <p:nvPr/>
        </p:nvSpPr>
        <p:spPr>
          <a:xfrm>
            <a:off x="7034852" y="870751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41" name="Textfeld 40">
            <a:extLst>
              <a:ext uri="{FF2B5EF4-FFF2-40B4-BE49-F238E27FC236}">
                <a16:creationId xmlns:a16="http://schemas.microsoft.com/office/drawing/2014/main" id="{974057B4-54E8-48EC-9956-62318FDA6712}"/>
              </a:ext>
            </a:extLst>
          </p:cNvPr>
          <p:cNvSpPr txBox="1"/>
          <p:nvPr/>
        </p:nvSpPr>
        <p:spPr>
          <a:xfrm>
            <a:off x="8353536" y="8422324"/>
            <a:ext cx="310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>
                <a:solidFill>
                  <a:srgbClr val="FF0000"/>
                </a:solidFill>
              </a:rPr>
              <a:t>1</a:t>
            </a:r>
          </a:p>
        </p:txBody>
      </p:sp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B686FBBF-9529-4406-A80F-EC997D3383B9}"/>
              </a:ext>
            </a:extLst>
          </p:cNvPr>
          <p:cNvCxnSpPr>
            <a:cxnSpLocks/>
          </p:cNvCxnSpPr>
          <p:nvPr/>
        </p:nvCxnSpPr>
        <p:spPr>
          <a:xfrm>
            <a:off x="5973736" y="8492134"/>
            <a:ext cx="1078582" cy="376981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feld 57">
            <a:extLst>
              <a:ext uri="{FF2B5EF4-FFF2-40B4-BE49-F238E27FC236}">
                <a16:creationId xmlns:a16="http://schemas.microsoft.com/office/drawing/2014/main" id="{3F9B3971-1D85-4CE5-BC30-81BD0374B28B}"/>
              </a:ext>
            </a:extLst>
          </p:cNvPr>
          <p:cNvSpPr txBox="1"/>
          <p:nvPr/>
        </p:nvSpPr>
        <p:spPr>
          <a:xfrm>
            <a:off x="7002543" y="8701657"/>
            <a:ext cx="690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>
                <a:solidFill>
                  <a:srgbClr val="FF0000"/>
                </a:solidFill>
              </a:rPr>
              <a:t>   1</a:t>
            </a:r>
          </a:p>
        </p:txBody>
      </p:sp>
      <p:cxnSp>
        <p:nvCxnSpPr>
          <p:cNvPr id="62" name="Gerader Verbinder 61">
            <a:extLst>
              <a:ext uri="{FF2B5EF4-FFF2-40B4-BE49-F238E27FC236}">
                <a16:creationId xmlns:a16="http://schemas.microsoft.com/office/drawing/2014/main" id="{35B3D221-B27F-4C60-8F29-270838A12837}"/>
              </a:ext>
            </a:extLst>
          </p:cNvPr>
          <p:cNvCxnSpPr>
            <a:cxnSpLocks/>
          </p:cNvCxnSpPr>
          <p:nvPr/>
        </p:nvCxnSpPr>
        <p:spPr>
          <a:xfrm>
            <a:off x="7078230" y="8790176"/>
            <a:ext cx="201881" cy="198153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6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7348" y="0"/>
            <a:ext cx="1405696" cy="19409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95976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  <p:bldP spid="14" grpId="0"/>
      <p:bldP spid="17" grpId="0"/>
      <p:bldP spid="19" grpId="0"/>
      <p:bldP spid="32" grpId="0"/>
      <p:bldP spid="35" grpId="0"/>
      <p:bldP spid="36" grpId="0"/>
      <p:bldP spid="39" grpId="0"/>
      <p:bldP spid="40" grpId="0"/>
      <p:bldP spid="41" grpId="0"/>
      <p:bldP spid="58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pPr marL="650875" lvl="1" indent="0">
              <a:buNone/>
            </a:pPr>
            <a:endParaRPr lang="en-GB" sz="2400" b="0">
              <a:latin typeface="Eurostile" panose="020B0504020202050204" pitchFamily="34" charset="0"/>
            </a:endParaRPr>
          </a:p>
          <a:p>
            <a:pPr lvl="1"/>
            <a:endParaRPr lang="en-GB" sz="2400" b="0">
              <a:latin typeface="Eurostile" panose="020B0504020202050204" pitchFamily="34" charset="0"/>
            </a:endParaRPr>
          </a:p>
          <a:p>
            <a:endParaRPr lang="en-GB" sz="2400" b="0">
              <a:latin typeface="Eurostile" panose="020B0504020202050204" pitchFamily="34" charset="0"/>
            </a:endParaRPr>
          </a:p>
          <a:p>
            <a:endParaRPr lang="en-GB" sz="2400" b="0">
              <a:latin typeface="Eurostile" panose="020B0504020202050204" pitchFamily="34" charset="0"/>
            </a:endParaRPr>
          </a:p>
        </p:txBody>
      </p:sp>
      <p:pic>
        <p:nvPicPr>
          <p:cNvPr id="6" name="Grafik 5" descr="Ein Bild, das Text enthält.&#10;&#10;Automatisch generierte Beschreibung">
            <a:extLst>
              <a:ext uri="{FF2B5EF4-FFF2-40B4-BE49-F238E27FC236}">
                <a16:creationId xmlns:a16="http://schemas.microsoft.com/office/drawing/2014/main" id="{8D8C0CA1-7421-4F3F-A6DC-A966856478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771" y="1079217"/>
            <a:ext cx="10852804" cy="7160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3421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Eurostile" panose="020B0504020202050204" pitchFamily="34" charset="0"/>
              </a:rPr>
              <a:t>Challenge _</a:t>
            </a:r>
            <a:r>
              <a:rPr lang="en-GB" dirty="0" err="1">
                <a:latin typeface="Eurostile" panose="020B0504020202050204" pitchFamily="34" charset="0"/>
              </a:rPr>
              <a:t>FDtest</a:t>
            </a:r>
            <a:r>
              <a:rPr lang="en-GB" dirty="0">
                <a:latin typeface="Eurostile" panose="020B0504020202050204" pitchFamily="34" charset="0"/>
              </a:rPr>
              <a:t>: Solution</a:t>
            </a:r>
          </a:p>
        </p:txBody>
      </p:sp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DB56702F-0B7B-4A9A-ABFE-02F10AA3EB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2800" y="1297341"/>
            <a:ext cx="12029440" cy="3301341"/>
          </a:xfrm>
          <a:ln>
            <a:noFill/>
          </a:ln>
        </p:spPr>
        <p:txBody>
          <a:bodyPr/>
          <a:lstStyle/>
          <a:p>
            <a:r>
              <a:rPr lang="en-GB" sz="2400" b="0" dirty="0">
                <a:latin typeface="Eurostile" panose="020B0504020202050204" pitchFamily="34" charset="0"/>
              </a:rPr>
              <a:t>Run _</a:t>
            </a:r>
            <a:r>
              <a:rPr lang="en-GB" sz="2400" b="0" err="1">
                <a:latin typeface="Eurostile" panose="020B0504020202050204" pitchFamily="34" charset="0"/>
              </a:rPr>
              <a:t>FDtest</a:t>
            </a:r>
            <a:r>
              <a:rPr lang="en-GB" sz="2400" b="0">
                <a:latin typeface="Eurostile" panose="020B0504020202050204" pitchFamily="34" charset="0"/>
              </a:rPr>
              <a:t> example</a:t>
            </a:r>
            <a:endParaRPr lang="en-GB" sz="2400" b="0" dirty="0">
              <a:latin typeface="Eurostile" panose="020B0504020202050204" pitchFamily="34" charset="0"/>
            </a:endParaRPr>
          </a:p>
          <a:p>
            <a:endParaRPr lang="en-GB" sz="2400" b="0" dirty="0">
              <a:latin typeface="Eurostile" panose="020B0504020202050204" pitchFamily="34" charset="0"/>
            </a:endParaRPr>
          </a:p>
          <a:p>
            <a:pPr marL="0" indent="0">
              <a:buNone/>
            </a:pPr>
            <a:endParaRPr lang="en-GB" sz="2400" b="0" dirty="0">
              <a:latin typeface="Eurostile" panose="020B05040202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06097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fik 15">
            <a:extLst>
              <a:ext uri="{FF2B5EF4-FFF2-40B4-BE49-F238E27FC236}">
                <a16:creationId xmlns:a16="http://schemas.microsoft.com/office/drawing/2014/main" id="{2352726F-0376-4753-879E-C8E8014DD3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93" y="1418993"/>
            <a:ext cx="13004800" cy="3846617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Challenge Result _FDtest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A0E7C039-A53A-4446-906D-5A606A960652}"/>
              </a:ext>
            </a:extLst>
          </p:cNvPr>
          <p:cNvSpPr txBox="1"/>
          <p:nvPr/>
        </p:nvSpPr>
        <p:spPr>
          <a:xfrm>
            <a:off x="302988" y="7047627"/>
            <a:ext cx="12397838" cy="1815882"/>
          </a:xfrm>
          <a:prstGeom prst="rect">
            <a:avLst/>
          </a:prstGeom>
          <a:solidFill>
            <a:srgbClr val="C2E49C"/>
          </a:solidFill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de-DE" sz="16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---- Trace [1,1] -----------------------------------</a:t>
            </a:r>
          </a:p>
          <a:p>
            <a:endParaRPr lang="de-DE" sz="160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r>
              <a:rPr lang="de-DE" sz="16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_FDtest ( px = &lt;SOME_PTR&gt; , PTR_px = NaN(0x00ffff) = 0xff80ffff = NaN ) = return_val = 2</a:t>
            </a:r>
          </a:p>
          <a:p>
            <a:endParaRPr lang="de-DE" sz="160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r>
              <a:rPr lang="de-DE" sz="16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Covered branches:</a:t>
            </a:r>
          </a:p>
          <a:p>
            <a:r>
              <a:rPr lang="de-DE" sz="16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Then branch 1 "if((ps-&gt;_Sh[1] &amp; (unsigned short) (0x7fff &amp; ..." at line 24, col 7, len 124</a:t>
            </a:r>
          </a:p>
          <a:p>
            <a:r>
              <a:rPr lang="de-DE" sz="16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Then branch 1 "(F||T)" at line 25, col 20, len 70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C3D998E0-C0D1-4C0B-9FF5-A455A7816A25}"/>
              </a:ext>
            </a:extLst>
          </p:cNvPr>
          <p:cNvSpPr/>
          <p:nvPr/>
        </p:nvSpPr>
        <p:spPr>
          <a:xfrm>
            <a:off x="676894" y="3633849"/>
            <a:ext cx="12327413" cy="225632"/>
          </a:xfrm>
          <a:prstGeom prst="rect">
            <a:avLst/>
          </a:prstGeom>
          <a:solidFill>
            <a:srgbClr val="FFFF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E997B1EB-CD9D-4814-90B2-963A4B9E6A7E}"/>
              </a:ext>
            </a:extLst>
          </p:cNvPr>
          <p:cNvSpPr/>
          <p:nvPr/>
        </p:nvSpPr>
        <p:spPr>
          <a:xfrm>
            <a:off x="676894" y="3859482"/>
            <a:ext cx="8621486" cy="201624"/>
          </a:xfrm>
          <a:prstGeom prst="rect">
            <a:avLst/>
          </a:prstGeom>
          <a:solidFill>
            <a:srgbClr val="FFFF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92DE7D86-4729-4DA0-ABD7-5BE49930BE35}"/>
              </a:ext>
            </a:extLst>
          </p:cNvPr>
          <p:cNvSpPr/>
          <p:nvPr/>
        </p:nvSpPr>
        <p:spPr>
          <a:xfrm>
            <a:off x="1256805" y="8334607"/>
            <a:ext cx="11152909" cy="215627"/>
          </a:xfrm>
          <a:prstGeom prst="rect">
            <a:avLst/>
          </a:prstGeom>
          <a:solidFill>
            <a:srgbClr val="FFFF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EFB09E5B-4544-4FD5-81B6-2DEF2C76821B}"/>
              </a:ext>
            </a:extLst>
          </p:cNvPr>
          <p:cNvSpPr/>
          <p:nvPr/>
        </p:nvSpPr>
        <p:spPr>
          <a:xfrm>
            <a:off x="1256804" y="8584403"/>
            <a:ext cx="6117773" cy="215627"/>
          </a:xfrm>
          <a:prstGeom prst="rect">
            <a:avLst/>
          </a:prstGeom>
          <a:solidFill>
            <a:srgbClr val="FFFF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4" name="Verbinder: gewinkelt 23">
            <a:extLst>
              <a:ext uri="{FF2B5EF4-FFF2-40B4-BE49-F238E27FC236}">
                <a16:creationId xmlns:a16="http://schemas.microsoft.com/office/drawing/2014/main" id="{5E105F4B-7C45-4297-A325-EFB55E4A2396}"/>
              </a:ext>
            </a:extLst>
          </p:cNvPr>
          <p:cNvCxnSpPr>
            <a:cxnSpLocks/>
            <a:stCxn id="20" idx="1"/>
            <a:endCxn id="18" idx="1"/>
          </p:cNvCxnSpPr>
          <p:nvPr/>
        </p:nvCxnSpPr>
        <p:spPr>
          <a:xfrm rot="10800000">
            <a:off x="676894" y="3960295"/>
            <a:ext cx="579910" cy="4731923"/>
          </a:xfrm>
          <a:prstGeom prst="bentConnector3">
            <a:avLst>
              <a:gd name="adj1" fmla="val 139420"/>
            </a:avLst>
          </a:prstGeom>
          <a:ln w="38100" cap="sq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Verbinder: gewinkelt 40">
            <a:extLst>
              <a:ext uri="{FF2B5EF4-FFF2-40B4-BE49-F238E27FC236}">
                <a16:creationId xmlns:a16="http://schemas.microsoft.com/office/drawing/2014/main" id="{AA6F23A1-ECED-48FB-8E08-E2EE3FC70AA3}"/>
              </a:ext>
            </a:extLst>
          </p:cNvPr>
          <p:cNvCxnSpPr>
            <a:cxnSpLocks/>
            <a:endCxn id="17" idx="1"/>
          </p:cNvCxnSpPr>
          <p:nvPr/>
        </p:nvCxnSpPr>
        <p:spPr>
          <a:xfrm rot="16200000" flipV="1">
            <a:off x="-1381028" y="5804588"/>
            <a:ext cx="4695755" cy="579910"/>
          </a:xfrm>
          <a:prstGeom prst="bentConnector4">
            <a:avLst>
              <a:gd name="adj1" fmla="val 243"/>
              <a:gd name="adj2" fmla="val 180376"/>
            </a:avLst>
          </a:prstGeom>
          <a:ln w="38100" cap="sq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hteck 55">
            <a:extLst>
              <a:ext uri="{FF2B5EF4-FFF2-40B4-BE49-F238E27FC236}">
                <a16:creationId xmlns:a16="http://schemas.microsoft.com/office/drawing/2014/main" id="{4DCF6719-5BCC-4D8B-8EF1-26FD446E1B58}"/>
              </a:ext>
            </a:extLst>
          </p:cNvPr>
          <p:cNvSpPr/>
          <p:nvPr/>
        </p:nvSpPr>
        <p:spPr>
          <a:xfrm>
            <a:off x="9298380" y="7580524"/>
            <a:ext cx="1886928" cy="215627"/>
          </a:xfrm>
          <a:prstGeom prst="rect">
            <a:avLst/>
          </a:prstGeom>
          <a:solidFill>
            <a:srgbClr val="FFFF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57" name="Verbinder: gewinkelt 56">
            <a:extLst>
              <a:ext uri="{FF2B5EF4-FFF2-40B4-BE49-F238E27FC236}">
                <a16:creationId xmlns:a16="http://schemas.microsoft.com/office/drawing/2014/main" id="{E0CD1423-4D0E-445B-87F6-681826420C7C}"/>
              </a:ext>
            </a:extLst>
          </p:cNvPr>
          <p:cNvCxnSpPr>
            <a:cxnSpLocks/>
            <a:stCxn id="56" idx="0"/>
            <a:endCxn id="60" idx="2"/>
          </p:cNvCxnSpPr>
          <p:nvPr/>
        </p:nvCxnSpPr>
        <p:spPr>
          <a:xfrm rot="16200000" flipV="1">
            <a:off x="4043487" y="1382166"/>
            <a:ext cx="3305788" cy="9090927"/>
          </a:xfrm>
          <a:prstGeom prst="bentConnector3">
            <a:avLst>
              <a:gd name="adj1" fmla="val 50000"/>
            </a:avLst>
          </a:prstGeom>
          <a:ln w="38100" cap="sq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hteck 59">
            <a:extLst>
              <a:ext uri="{FF2B5EF4-FFF2-40B4-BE49-F238E27FC236}">
                <a16:creationId xmlns:a16="http://schemas.microsoft.com/office/drawing/2014/main" id="{04C65ACB-76E9-424D-830F-0C5BAD0E705C}"/>
              </a:ext>
            </a:extLst>
          </p:cNvPr>
          <p:cNvSpPr/>
          <p:nvPr/>
        </p:nvSpPr>
        <p:spPr>
          <a:xfrm>
            <a:off x="1045029" y="4061105"/>
            <a:ext cx="211776" cy="213631"/>
          </a:xfrm>
          <a:prstGeom prst="rect">
            <a:avLst/>
          </a:prstGeom>
          <a:solidFill>
            <a:srgbClr val="FFFF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7" name="Rechteck 66">
            <a:extLst>
              <a:ext uri="{FF2B5EF4-FFF2-40B4-BE49-F238E27FC236}">
                <a16:creationId xmlns:a16="http://schemas.microsoft.com/office/drawing/2014/main" id="{B91163A6-61E8-4DE5-9F3C-29E66483F2F8}"/>
              </a:ext>
            </a:extLst>
          </p:cNvPr>
          <p:cNvSpPr/>
          <p:nvPr/>
        </p:nvSpPr>
        <p:spPr>
          <a:xfrm>
            <a:off x="6839399" y="7578526"/>
            <a:ext cx="1354575" cy="215627"/>
          </a:xfrm>
          <a:prstGeom prst="rect">
            <a:avLst/>
          </a:prstGeom>
          <a:solidFill>
            <a:srgbClr val="FFFF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68" name="Verbinder: gewinkelt 67">
            <a:extLst>
              <a:ext uri="{FF2B5EF4-FFF2-40B4-BE49-F238E27FC236}">
                <a16:creationId xmlns:a16="http://schemas.microsoft.com/office/drawing/2014/main" id="{713ABBFF-0FDD-47C8-9A15-388A2DE49335}"/>
              </a:ext>
            </a:extLst>
          </p:cNvPr>
          <p:cNvCxnSpPr>
            <a:cxnSpLocks/>
            <a:stCxn id="67" idx="0"/>
            <a:endCxn id="71" idx="2"/>
          </p:cNvCxnSpPr>
          <p:nvPr/>
        </p:nvCxnSpPr>
        <p:spPr>
          <a:xfrm rot="16200000" flipV="1">
            <a:off x="2810905" y="2872744"/>
            <a:ext cx="4543074" cy="4868490"/>
          </a:xfrm>
          <a:prstGeom prst="bentConnector3">
            <a:avLst>
              <a:gd name="adj1" fmla="val 50000"/>
            </a:avLst>
          </a:prstGeom>
          <a:ln w="38100" cap="sq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echteck 70">
            <a:extLst>
              <a:ext uri="{FF2B5EF4-FFF2-40B4-BE49-F238E27FC236}">
                <a16:creationId xmlns:a16="http://schemas.microsoft.com/office/drawing/2014/main" id="{DB8BC571-37B3-40C8-8EE6-E2B73B8F9A11}"/>
              </a:ext>
            </a:extLst>
          </p:cNvPr>
          <p:cNvSpPr/>
          <p:nvPr/>
        </p:nvSpPr>
        <p:spPr>
          <a:xfrm>
            <a:off x="2553194" y="2809820"/>
            <a:ext cx="190006" cy="225632"/>
          </a:xfrm>
          <a:prstGeom prst="rect">
            <a:avLst/>
          </a:prstGeom>
          <a:solidFill>
            <a:srgbClr val="FFFF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59725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7" grpId="0" animBg="1"/>
      <p:bldP spid="18" grpId="0" animBg="1"/>
      <p:bldP spid="19" grpId="0" animBg="1"/>
      <p:bldP spid="20" grpId="0" animBg="1"/>
      <p:bldP spid="56" grpId="0" animBg="1"/>
      <p:bldP spid="60" grpId="0" animBg="1"/>
      <p:bldP spid="67" grpId="0" animBg="1"/>
      <p:bldP spid="7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How It Works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r>
              <a:rPr lang="en-GB" sz="2400" b="0" dirty="0">
                <a:latin typeface="Eurostile" panose="020B0504020202050204" pitchFamily="34" charset="0"/>
              </a:rPr>
              <a:t>Recap: </a:t>
            </a:r>
            <a:r>
              <a:rPr lang="en-GB" sz="2400" b="0">
                <a:latin typeface="Eurostile" panose="020B0504020202050204" pitchFamily="34" charset="0"/>
              </a:rPr>
              <a:t>The Challenge by Example</a:t>
            </a:r>
            <a:endParaRPr lang="en-GB" sz="2400" b="0" dirty="0">
              <a:latin typeface="Eurostile" panose="020B0504020202050204" pitchFamily="34" charset="0"/>
            </a:endParaRPr>
          </a:p>
          <a:p>
            <a:r>
              <a:rPr lang="en-GB" sz="2400">
                <a:solidFill>
                  <a:srgbClr val="FF0000"/>
                </a:solidFill>
                <a:latin typeface="Eurostile" panose="020B0504020202050204" pitchFamily="34" charset="0"/>
              </a:rPr>
              <a:t>How </a:t>
            </a:r>
            <a:r>
              <a:rPr lang="en-GB" sz="2400" dirty="0">
                <a:solidFill>
                  <a:srgbClr val="FF0000"/>
                </a:solidFill>
                <a:latin typeface="Eurostile" panose="020B0504020202050204" pitchFamily="34" charset="0"/>
              </a:rPr>
              <a:t>it works</a:t>
            </a:r>
          </a:p>
          <a:p>
            <a:r>
              <a:rPr lang="en-GB" sz="2400" b="0" dirty="0">
                <a:latin typeface="Eurostile" panose="020B0504020202050204" pitchFamily="34" charset="0"/>
              </a:rPr>
              <a:t>Specific Problems (and their Solutions)</a:t>
            </a:r>
          </a:p>
          <a:p>
            <a:r>
              <a:rPr lang="en-GB" sz="2400" b="0" dirty="0">
                <a:latin typeface="Eurostile" panose="020B0504020202050204" pitchFamily="34" charset="0"/>
              </a:rPr>
              <a:t>An Example Test</a:t>
            </a:r>
          </a:p>
          <a:p>
            <a:r>
              <a:rPr lang="en-GB" sz="2400" b="0" dirty="0">
                <a:latin typeface="Eurostile" panose="020B0504020202050204" pitchFamily="34" charset="0"/>
              </a:rPr>
              <a:t>Pragmas and Debugging Facilities</a:t>
            </a:r>
          </a:p>
          <a:p>
            <a:r>
              <a:rPr lang="en-GB" sz="2400" b="0" dirty="0">
                <a:latin typeface="Eurostile" panose="020B0504020202050204" pitchFamily="34" charset="0"/>
              </a:rPr>
              <a:t>Experience in </a:t>
            </a:r>
            <a:r>
              <a:rPr lang="en-GB" sz="2400" b="0" dirty="0" err="1">
                <a:latin typeface="Eurostile" panose="020B0504020202050204" pitchFamily="34" charset="0"/>
              </a:rPr>
              <a:t>QkitKnorrBremse</a:t>
            </a:r>
            <a:endParaRPr lang="en-GB" sz="2400" b="0" dirty="0">
              <a:latin typeface="Eurostile" panose="020B0504020202050204" pitchFamily="34" charset="0"/>
            </a:endParaRPr>
          </a:p>
          <a:p>
            <a:r>
              <a:rPr lang="en-GB" sz="2400" b="0" dirty="0">
                <a:latin typeface="Eurostile" panose="020B0504020202050204" pitchFamily="34" charset="0"/>
              </a:rPr>
              <a:t>Current State and Outlook</a:t>
            </a:r>
          </a:p>
          <a:p>
            <a:r>
              <a:rPr lang="en-GB" sz="2400" b="0" dirty="0">
                <a:latin typeface="Eurostile" panose="020B0504020202050204" pitchFamily="34" charset="0"/>
              </a:rPr>
              <a:t>Questions/Discussion</a:t>
            </a:r>
          </a:p>
          <a:p>
            <a:pPr marL="0" indent="0">
              <a:buNone/>
            </a:pPr>
            <a:endParaRPr lang="en-GB" sz="2400" b="0" dirty="0">
              <a:latin typeface="Eurostile" panose="020B0504020202050204" pitchFamily="34" charset="0"/>
            </a:endParaRPr>
          </a:p>
          <a:p>
            <a:endParaRPr lang="en-GB" sz="2400" b="0" dirty="0">
              <a:latin typeface="Eurostile" panose="020B0504020202050204" pitchFamily="34" charset="0"/>
            </a:endParaRPr>
          </a:p>
          <a:p>
            <a:pPr marL="0" indent="0">
              <a:buNone/>
            </a:pPr>
            <a:endParaRPr lang="en-GB" sz="2400" b="0" dirty="0">
              <a:latin typeface="Eurostile" panose="020B0504020202050204" pitchFamily="34" charset="0"/>
            </a:endParaRPr>
          </a:p>
          <a:p>
            <a:pPr marL="0" indent="0">
              <a:buNone/>
            </a:pPr>
            <a:endParaRPr lang="en-GB" sz="2400" b="0" dirty="0">
              <a:latin typeface="Eurostile" panose="020B0504020202050204" pitchFamily="34" charset="0"/>
            </a:endParaRPr>
          </a:p>
          <a:p>
            <a:endParaRPr lang="en-GB" sz="2400" b="0" dirty="0">
              <a:latin typeface="Eurostile" panose="020B05040202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40209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How Did It Do That?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22" name="Inhaltsplatzhalter 2">
            <a:extLst>
              <a:ext uri="{FF2B5EF4-FFF2-40B4-BE49-F238E27FC236}">
                <a16:creationId xmlns:a16="http://schemas.microsoft.com/office/drawing/2014/main" id="{BCD625D6-CB70-42E6-B4B7-BA424AD9C6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680" y="1372730"/>
            <a:ext cx="12029440" cy="7301653"/>
          </a:xfrm>
          <a:ln>
            <a:noFill/>
          </a:ln>
        </p:spPr>
        <p:txBody>
          <a:bodyPr/>
          <a:lstStyle/>
          <a:p>
            <a:pPr marL="650875" lvl="1" indent="0">
              <a:buNone/>
            </a:pPr>
            <a:r>
              <a:rPr lang="en-GB" dirty="0">
                <a:latin typeface="Eurostile" panose="020B0504020202050204" pitchFamily="34" charset="0"/>
              </a:rPr>
              <a:t>For</a:t>
            </a:r>
            <a:r>
              <a:rPr lang="en-GB" b="0" dirty="0">
                <a:latin typeface="Eurostile" panose="020B0504020202050204" pitchFamily="34" charset="0"/>
              </a:rPr>
              <a:t> all possible </a:t>
            </a:r>
            <a:r>
              <a:rPr lang="en-GB" dirty="0">
                <a:latin typeface="Eurostile" panose="020B0504020202050204" pitchFamily="34" charset="0"/>
              </a:rPr>
              <a:t>paths</a:t>
            </a:r>
            <a:r>
              <a:rPr lang="en-GB" b="0" dirty="0">
                <a:latin typeface="Eurostile" panose="020B0504020202050204" pitchFamily="34" charset="0"/>
              </a:rPr>
              <a:t> through the code:</a:t>
            </a:r>
          </a:p>
          <a:p>
            <a:pPr marL="1165225" lvl="1" indent="-514350">
              <a:buFont typeface="+mj-lt"/>
              <a:buAutoNum type="arabicPeriod"/>
            </a:pPr>
            <a:r>
              <a:rPr lang="en-GB" dirty="0">
                <a:latin typeface="Eurostile" panose="020B0504020202050204" pitchFamily="34" charset="0"/>
              </a:rPr>
              <a:t>Garble up all decision conditions on each path</a:t>
            </a:r>
            <a:br>
              <a:rPr lang="en-GB" dirty="0">
                <a:latin typeface="Eurostile" panose="020B0504020202050204" pitchFamily="34" charset="0"/>
              </a:rPr>
            </a:br>
            <a:r>
              <a:rPr lang="en-GB" dirty="0">
                <a:latin typeface="Eurostile" panose="020B0504020202050204" pitchFamily="34" charset="0"/>
              </a:rPr>
              <a:t>(if, switch, conditional expressions, loop conditions)</a:t>
            </a:r>
          </a:p>
          <a:p>
            <a:pPr marL="1165225" lvl="1" indent="-514350">
              <a:buFont typeface="+mj-lt"/>
              <a:buAutoNum type="arabicPeriod"/>
            </a:pPr>
            <a:r>
              <a:rPr lang="en-GB" dirty="0">
                <a:latin typeface="Eurostile" panose="020B0504020202050204" pitchFamily="34" charset="0"/>
              </a:rPr>
              <a:t>Assume them </a:t>
            </a:r>
            <a:r>
              <a:rPr lang="en-GB">
                <a:latin typeface="Eurostile" panose="020B0504020202050204" pitchFamily="34" charset="0"/>
              </a:rPr>
              <a:t>true or </a:t>
            </a:r>
            <a:r>
              <a:rPr lang="en-GB" dirty="0">
                <a:latin typeface="Eurostile" panose="020B0504020202050204" pitchFamily="34" charset="0"/>
              </a:rPr>
              <a:t>false (depending on the branch to take)</a:t>
            </a:r>
          </a:p>
          <a:p>
            <a:pPr marL="1165225" lvl="1" indent="-514350">
              <a:buFont typeface="+mj-lt"/>
              <a:buAutoNum type="arabicPeriod"/>
            </a:pPr>
            <a:r>
              <a:rPr lang="en-GB" dirty="0">
                <a:latin typeface="Eurostile" panose="020B0504020202050204" pitchFamily="34" charset="0"/>
              </a:rPr>
              <a:t>Translate the assumptions to theorem prover language</a:t>
            </a:r>
          </a:p>
          <a:p>
            <a:pPr marL="1165225" lvl="1" indent="-514350">
              <a:buFont typeface="+mj-lt"/>
              <a:buAutoNum type="arabicPeriod"/>
            </a:pPr>
            <a:r>
              <a:rPr lang="en-GB" dirty="0">
                <a:latin typeface="Eurostile" panose="020B0504020202050204" pitchFamily="34" charset="0"/>
              </a:rPr>
              <a:t>Have the theorem prover solve the formula</a:t>
            </a:r>
          </a:p>
          <a:p>
            <a:pPr marL="1165225" lvl="1" indent="-514350">
              <a:buFont typeface="+mj-lt"/>
              <a:buAutoNum type="arabicPeriod"/>
            </a:pPr>
            <a:r>
              <a:rPr lang="en-GB" dirty="0">
                <a:latin typeface="Eurostile" panose="020B0504020202050204" pitchFamily="34" charset="0"/>
              </a:rPr>
              <a:t>Store solution models (if any)</a:t>
            </a:r>
          </a:p>
          <a:p>
            <a:pPr marL="650875" lvl="1" indent="0">
              <a:buNone/>
            </a:pPr>
            <a:endParaRPr lang="en-GB" b="0" dirty="0">
              <a:latin typeface="Eurostile" panose="020B0504020202050204" pitchFamily="34" charset="0"/>
            </a:endParaRPr>
          </a:p>
          <a:p>
            <a:pPr lvl="1"/>
            <a:endParaRPr lang="en-GB" b="0" dirty="0">
              <a:latin typeface="Eurostile" panose="020B0504020202050204" pitchFamily="34" charset="0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77696587-023B-4391-B0C5-E0610DE8A1AB}"/>
              </a:ext>
            </a:extLst>
          </p:cNvPr>
          <p:cNvSpPr txBox="1"/>
          <p:nvPr/>
        </p:nvSpPr>
        <p:spPr>
          <a:xfrm>
            <a:off x="9265898" y="4982211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f(x,y)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FA93D448-CB93-475C-B6B3-3B03F34B28B1}"/>
              </a:ext>
            </a:extLst>
          </p:cNvPr>
          <p:cNvSpPr txBox="1"/>
          <p:nvPr/>
        </p:nvSpPr>
        <p:spPr>
          <a:xfrm>
            <a:off x="6640903" y="5890287"/>
            <a:ext cx="10055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if A then</a:t>
            </a:r>
          </a:p>
          <a:p>
            <a:r>
              <a:rPr lang="de-DE">
                <a:solidFill>
                  <a:srgbClr val="FF0000"/>
                </a:solidFill>
              </a:rPr>
              <a:t>(A(x,y))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5D7EF826-0BEB-4259-A921-8B8F9E67B11C}"/>
              </a:ext>
            </a:extLst>
          </p:cNvPr>
          <p:cNvSpPr txBox="1"/>
          <p:nvPr/>
        </p:nvSpPr>
        <p:spPr>
          <a:xfrm>
            <a:off x="11690498" y="5890287"/>
            <a:ext cx="6270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else</a:t>
            </a:r>
          </a:p>
          <a:p>
            <a:r>
              <a:rPr lang="de-DE">
                <a:solidFill>
                  <a:srgbClr val="FF0000"/>
                </a:solidFill>
              </a:rPr>
              <a:t>(¬A)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36CF57F2-165D-4703-85B8-A783FEF95AEF}"/>
              </a:ext>
            </a:extLst>
          </p:cNvPr>
          <p:cNvSpPr txBox="1"/>
          <p:nvPr/>
        </p:nvSpPr>
        <p:spPr>
          <a:xfrm>
            <a:off x="6485476" y="7310308"/>
            <a:ext cx="13163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if B||C then</a:t>
            </a:r>
          </a:p>
          <a:p>
            <a:r>
              <a:rPr lang="de-DE">
                <a:solidFill>
                  <a:srgbClr val="FF0000"/>
                </a:solidFill>
              </a:rPr>
              <a:t>  (¬B ∧ C)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D045C1E2-29CF-41A8-BE51-F0807E8D2883}"/>
              </a:ext>
            </a:extLst>
          </p:cNvPr>
          <p:cNvSpPr txBox="1"/>
          <p:nvPr/>
        </p:nvSpPr>
        <p:spPr>
          <a:xfrm>
            <a:off x="4274918" y="7266401"/>
            <a:ext cx="13163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if B||C then</a:t>
            </a:r>
          </a:p>
          <a:p>
            <a:r>
              <a:rPr lang="de-DE">
                <a:solidFill>
                  <a:srgbClr val="FF0000"/>
                </a:solidFill>
              </a:rPr>
              <a:t>      (B)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B00EDAE7-61BA-44B9-BB90-DBA05DC9EB9E}"/>
              </a:ext>
            </a:extLst>
          </p:cNvPr>
          <p:cNvSpPr txBox="1"/>
          <p:nvPr/>
        </p:nvSpPr>
        <p:spPr>
          <a:xfrm>
            <a:off x="9018236" y="7286753"/>
            <a:ext cx="11929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    else</a:t>
            </a:r>
          </a:p>
          <a:p>
            <a:r>
              <a:rPr lang="de-DE">
                <a:solidFill>
                  <a:srgbClr val="FF0000"/>
                </a:solidFill>
              </a:rPr>
              <a:t>(¬B ∧ ¬C)</a:t>
            </a:r>
          </a:p>
        </p:txBody>
      </p:sp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CF69DEA9-1412-418B-8FDE-9E75C841958E}"/>
              </a:ext>
            </a:extLst>
          </p:cNvPr>
          <p:cNvCxnSpPr>
            <a:cxnSpLocks/>
            <a:stCxn id="3" idx="2"/>
            <a:endCxn id="23" idx="0"/>
          </p:cNvCxnSpPr>
          <p:nvPr/>
        </p:nvCxnSpPr>
        <p:spPr>
          <a:xfrm flipH="1">
            <a:off x="7143669" y="5351543"/>
            <a:ext cx="2471043" cy="538744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B4855839-AB00-41AC-AA74-D742D42B7463}"/>
              </a:ext>
            </a:extLst>
          </p:cNvPr>
          <p:cNvCxnSpPr>
            <a:cxnSpLocks/>
          </p:cNvCxnSpPr>
          <p:nvPr/>
        </p:nvCxnSpPr>
        <p:spPr>
          <a:xfrm>
            <a:off x="9614712" y="5351543"/>
            <a:ext cx="2389333" cy="538744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0B667396-E52E-46C6-868E-9426143A9EC8}"/>
              </a:ext>
            </a:extLst>
          </p:cNvPr>
          <p:cNvCxnSpPr>
            <a:cxnSpLocks/>
            <a:stCxn id="23" idx="2"/>
            <a:endCxn id="30" idx="0"/>
          </p:cNvCxnSpPr>
          <p:nvPr/>
        </p:nvCxnSpPr>
        <p:spPr>
          <a:xfrm>
            <a:off x="7143669" y="6536618"/>
            <a:ext cx="2471045" cy="750135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5952C82B-2FC5-43FA-8F95-25FA25F6B7A3}"/>
              </a:ext>
            </a:extLst>
          </p:cNvPr>
          <p:cNvCxnSpPr>
            <a:cxnSpLocks/>
            <a:stCxn id="23" idx="2"/>
            <a:endCxn id="26" idx="0"/>
          </p:cNvCxnSpPr>
          <p:nvPr/>
        </p:nvCxnSpPr>
        <p:spPr>
          <a:xfrm>
            <a:off x="7143669" y="6536618"/>
            <a:ext cx="0" cy="773690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7D258962-471B-42EB-8854-AC4B887A65CE}"/>
              </a:ext>
            </a:extLst>
          </p:cNvPr>
          <p:cNvCxnSpPr>
            <a:cxnSpLocks/>
            <a:stCxn id="23" idx="2"/>
            <a:endCxn id="28" idx="0"/>
          </p:cNvCxnSpPr>
          <p:nvPr/>
        </p:nvCxnSpPr>
        <p:spPr>
          <a:xfrm flipH="1">
            <a:off x="4933111" y="6536618"/>
            <a:ext cx="2210558" cy="729783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0211B886-3041-4C58-9701-09C00D699BBB}"/>
              </a:ext>
            </a:extLst>
          </p:cNvPr>
          <p:cNvCxnSpPr>
            <a:cxnSpLocks/>
            <a:stCxn id="28" idx="2"/>
            <a:endCxn id="45" idx="0"/>
          </p:cNvCxnSpPr>
          <p:nvPr/>
        </p:nvCxnSpPr>
        <p:spPr>
          <a:xfrm flipH="1">
            <a:off x="4914262" y="7912732"/>
            <a:ext cx="18849" cy="425172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8D727BF2-39CF-47FA-83D4-E159400075C0}"/>
              </a:ext>
            </a:extLst>
          </p:cNvPr>
          <p:cNvCxnSpPr>
            <a:cxnSpLocks/>
            <a:stCxn id="26" idx="2"/>
            <a:endCxn id="46" idx="0"/>
          </p:cNvCxnSpPr>
          <p:nvPr/>
        </p:nvCxnSpPr>
        <p:spPr>
          <a:xfrm>
            <a:off x="7143669" y="7956639"/>
            <a:ext cx="9032" cy="381265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60750A26-4422-45CD-8B2C-C95B87C9D2CE}"/>
              </a:ext>
            </a:extLst>
          </p:cNvPr>
          <p:cNvCxnSpPr>
            <a:cxnSpLocks/>
            <a:stCxn id="30" idx="2"/>
            <a:endCxn id="47" idx="0"/>
          </p:cNvCxnSpPr>
          <p:nvPr/>
        </p:nvCxnSpPr>
        <p:spPr>
          <a:xfrm>
            <a:off x="9614714" y="7933084"/>
            <a:ext cx="5776" cy="434498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id="{94C69557-BAF6-49B6-85A6-773A03CF8160}"/>
              </a:ext>
            </a:extLst>
          </p:cNvPr>
          <p:cNvCxnSpPr>
            <a:cxnSpLocks/>
            <a:stCxn id="25" idx="2"/>
            <a:endCxn id="48" idx="0"/>
          </p:cNvCxnSpPr>
          <p:nvPr/>
        </p:nvCxnSpPr>
        <p:spPr>
          <a:xfrm flipH="1">
            <a:off x="11995182" y="6536618"/>
            <a:ext cx="8864" cy="1807234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feld 44">
            <a:extLst>
              <a:ext uri="{FF2B5EF4-FFF2-40B4-BE49-F238E27FC236}">
                <a16:creationId xmlns:a16="http://schemas.microsoft.com/office/drawing/2014/main" id="{03374851-5B83-465D-BF8B-CA4E27179D30}"/>
              </a:ext>
            </a:extLst>
          </p:cNvPr>
          <p:cNvSpPr txBox="1"/>
          <p:nvPr/>
        </p:nvSpPr>
        <p:spPr>
          <a:xfrm>
            <a:off x="4392324" y="8337904"/>
            <a:ext cx="10438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return 1;</a:t>
            </a:r>
          </a:p>
          <a:p>
            <a:r>
              <a:rPr lang="de-DE">
                <a:solidFill>
                  <a:srgbClr val="FF0000"/>
                </a:solidFill>
              </a:rPr>
              <a:t>  A ∧ B</a:t>
            </a:r>
          </a:p>
        </p:txBody>
      </p:sp>
      <p:sp>
        <p:nvSpPr>
          <p:cNvPr id="46" name="Textfeld 45">
            <a:extLst>
              <a:ext uri="{FF2B5EF4-FFF2-40B4-BE49-F238E27FC236}">
                <a16:creationId xmlns:a16="http://schemas.microsoft.com/office/drawing/2014/main" id="{399A363E-D040-47D2-BBF9-EE063CDE43A1}"/>
              </a:ext>
            </a:extLst>
          </p:cNvPr>
          <p:cNvSpPr txBox="1"/>
          <p:nvPr/>
        </p:nvSpPr>
        <p:spPr>
          <a:xfrm>
            <a:off x="6420737" y="8337904"/>
            <a:ext cx="14639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   return 2;</a:t>
            </a:r>
          </a:p>
          <a:p>
            <a:r>
              <a:rPr lang="de-DE">
                <a:solidFill>
                  <a:srgbClr val="FF0000"/>
                </a:solidFill>
              </a:rPr>
              <a:t>A ∧ (¬B ∧ C)</a:t>
            </a:r>
            <a:endParaRPr lang="de-DE"/>
          </a:p>
        </p:txBody>
      </p:sp>
      <p:sp>
        <p:nvSpPr>
          <p:cNvPr id="47" name="Textfeld 46">
            <a:extLst>
              <a:ext uri="{FF2B5EF4-FFF2-40B4-BE49-F238E27FC236}">
                <a16:creationId xmlns:a16="http://schemas.microsoft.com/office/drawing/2014/main" id="{79D4E38B-1BDF-4B87-A510-8CABCDF8FF61}"/>
              </a:ext>
            </a:extLst>
          </p:cNvPr>
          <p:cNvSpPr txBox="1"/>
          <p:nvPr/>
        </p:nvSpPr>
        <p:spPr>
          <a:xfrm>
            <a:off x="8753874" y="8367582"/>
            <a:ext cx="17332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     return 3;</a:t>
            </a:r>
            <a:endParaRPr lang="de-DE">
              <a:solidFill>
                <a:srgbClr val="FF0000"/>
              </a:solidFill>
            </a:endParaRPr>
          </a:p>
          <a:p>
            <a:r>
              <a:rPr lang="de-DE">
                <a:solidFill>
                  <a:srgbClr val="FF0000"/>
                </a:solidFill>
              </a:rPr>
              <a:t>¬A ∧ (¬B ∧ ¬C)</a:t>
            </a:r>
          </a:p>
        </p:txBody>
      </p:sp>
      <p:sp>
        <p:nvSpPr>
          <p:cNvPr id="48" name="Textfeld 47">
            <a:extLst>
              <a:ext uri="{FF2B5EF4-FFF2-40B4-BE49-F238E27FC236}">
                <a16:creationId xmlns:a16="http://schemas.microsoft.com/office/drawing/2014/main" id="{DCA68446-E921-4F1C-892D-AEAF0DE6399C}"/>
              </a:ext>
            </a:extLst>
          </p:cNvPr>
          <p:cNvSpPr txBox="1"/>
          <p:nvPr/>
        </p:nvSpPr>
        <p:spPr>
          <a:xfrm>
            <a:off x="11473244" y="8343852"/>
            <a:ext cx="10438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return 4;</a:t>
            </a:r>
            <a:endParaRPr lang="de-DE">
              <a:solidFill>
                <a:srgbClr val="FF0000"/>
              </a:solidFill>
            </a:endParaRPr>
          </a:p>
          <a:p>
            <a:r>
              <a:rPr lang="de-DE">
                <a:solidFill>
                  <a:srgbClr val="FF0000"/>
                </a:solidFill>
              </a:rPr>
              <a:t>     ¬A</a:t>
            </a:r>
          </a:p>
        </p:txBody>
      </p:sp>
    </p:spTree>
    <p:extLst>
      <p:ext uri="{BB962C8B-B14F-4D97-AF65-F5344CB8AC3E}">
        <p14:creationId xmlns:p14="http://schemas.microsoft.com/office/powerpoint/2010/main" val="544913978"/>
      </p:ext>
    </p:extLst>
  </p:cSld>
  <p:clrMapOvr>
    <a:masterClrMapping/>
  </p:clrMapOvr>
</p:sld>
</file>

<file path=ppt/theme/theme1.xml><?xml version="1.0" encoding="utf-8"?>
<a:theme xmlns:a="http://schemas.openxmlformats.org/drawingml/2006/main" name="template">
  <a:themeElements>
    <a:clrScheme name="Validas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Präsentation2003-hell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äsentation2003-hell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äsentation2003-hell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äsentation2003-hell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äsentation2003-hell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äsentation2003-hell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äsentation2003-hell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äsentation2003-hell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äsentation2003-hell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äsentation2003-hell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äsentation2003-hell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äsentation2003-hell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3654</Words>
  <Application>Microsoft Office PowerPoint</Application>
  <PresentationFormat>Benutzerdefiniert</PresentationFormat>
  <Paragraphs>672</Paragraphs>
  <Slides>50</Slides>
  <Notes>50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9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50</vt:i4>
      </vt:variant>
    </vt:vector>
  </HeadingPairs>
  <TitlesOfParts>
    <vt:vector size="60" baseType="lpstr">
      <vt:lpstr>Courier New</vt:lpstr>
      <vt:lpstr>Arial Black</vt:lpstr>
      <vt:lpstr>Wingdings 3</vt:lpstr>
      <vt:lpstr>Arial</vt:lpstr>
      <vt:lpstr>Eurostile</vt:lpstr>
      <vt:lpstr>Droid Sans Mono</vt:lpstr>
      <vt:lpstr>Calibri</vt:lpstr>
      <vt:lpstr>Cambria Math</vt:lpstr>
      <vt:lpstr>Arial Narrow</vt:lpstr>
      <vt:lpstr>template</vt:lpstr>
      <vt:lpstr>A Tool With No Name</vt:lpstr>
      <vt:lpstr>Contents</vt:lpstr>
      <vt:lpstr>Recap: The Challenge</vt:lpstr>
      <vt:lpstr>The Challenge</vt:lpstr>
      <vt:lpstr>Challenge for You: _FDTest</vt:lpstr>
      <vt:lpstr>Challenge _FDtest: Solution</vt:lpstr>
      <vt:lpstr>Challenge Result _FDtest</vt:lpstr>
      <vt:lpstr>How It Works</vt:lpstr>
      <vt:lpstr>How Did It Do That?</vt:lpstr>
      <vt:lpstr>Definiton of “Trace”</vt:lpstr>
      <vt:lpstr>Z3 Formula for _FDtest [1,1]</vt:lpstr>
      <vt:lpstr>Trace Result Verification</vt:lpstr>
      <vt:lpstr>Specific Problems</vt:lpstr>
      <vt:lpstr>Dirty Detail: Pointer Casting</vt:lpstr>
      <vt:lpstr>Getting down to Memory Bits</vt:lpstr>
      <vt:lpstr>Memory Bits Code</vt:lpstr>
      <vt:lpstr>What about the Array?</vt:lpstr>
      <vt:lpstr>Z3 Array Theory</vt:lpstr>
      <vt:lpstr>Translation of Arrays</vt:lpstr>
      <vt:lpstr>Backwards GOTO</vt:lpstr>
      <vt:lpstr>MC/DC Table Generation</vt:lpstr>
      <vt:lpstr>MC/DC Table Implementation</vt:lpstr>
      <vt:lpstr>Cutoffs</vt:lpstr>
      <vt:lpstr>Efficiency of Laziness in Time</vt:lpstr>
      <vt:lpstr>Efficiency of Laziness in Space</vt:lpstr>
      <vt:lpstr>Trace Transformation</vt:lpstr>
      <vt:lpstr>Loop Length Inference</vt:lpstr>
      <vt:lpstr>Loop Length Inference Example</vt:lpstr>
      <vt:lpstr>Loop Length Inference Efficiency</vt:lpstr>
      <vt:lpstr>Other Problems</vt:lpstr>
      <vt:lpstr>Example Test</vt:lpstr>
      <vt:lpstr>Switch/Case/Break Test</vt:lpstr>
      <vt:lpstr>Pragmas And Debugging</vt:lpstr>
      <vt:lpstr>Solver Pragma Function</vt:lpstr>
      <vt:lpstr>Solver Pragma for Loops</vt:lpstr>
      <vt:lpstr>Solver Pragma Usage Example </vt:lpstr>
      <vt:lpstr>Solver Find</vt:lpstr>
      <vt:lpstr>Solver Debug</vt:lpstr>
      <vt:lpstr>QkitKnorrBremse Experience</vt:lpstr>
      <vt:lpstr>Project Workflow</vt:lpstr>
      <vt:lpstr>QkitKnorrBremse Experience</vt:lpstr>
      <vt:lpstr>QkitKnorrBremse sqrtf</vt:lpstr>
      <vt:lpstr>Tool Limitations</vt:lpstr>
      <vt:lpstr>Current State And Outlook</vt:lpstr>
      <vt:lpstr>Strategic Design Principles</vt:lpstr>
      <vt:lpstr>Current State of the Prototype</vt:lpstr>
      <vt:lpstr>Potentially…</vt:lpstr>
      <vt:lpstr>Future Work</vt:lpstr>
      <vt:lpstr>Questions/Discussion Notes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Werkzeugkettenanalyse</dc:title>
  <dc:subject>ISO26262</dc:subject>
  <dc:creator>Validas AG</dc:creator>
  <cp:lastModifiedBy>Robert Reitmeier</cp:lastModifiedBy>
  <cp:revision>1335</cp:revision>
  <cp:lastPrinted>2018-01-19T07:40:56Z</cp:lastPrinted>
  <dcterms:created xsi:type="dcterms:W3CDTF">2009-12-04T13:21:58Z</dcterms:created>
  <dcterms:modified xsi:type="dcterms:W3CDTF">2021-05-17T15:10:03Z</dcterms:modified>
</cp:coreProperties>
</file>